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0" r:id="rId2"/>
  </p:sldMasterIdLst>
  <p:notesMasterIdLst>
    <p:notesMasterId r:id="rId36"/>
  </p:notesMasterIdLst>
  <p:sldIdLst>
    <p:sldId id="256" r:id="rId3"/>
    <p:sldId id="279" r:id="rId4"/>
    <p:sldId id="259" r:id="rId5"/>
    <p:sldId id="281" r:id="rId6"/>
    <p:sldId id="258" r:id="rId7"/>
    <p:sldId id="260" r:id="rId8"/>
    <p:sldId id="261" r:id="rId9"/>
    <p:sldId id="301" r:id="rId10"/>
    <p:sldId id="299" r:id="rId11"/>
    <p:sldId id="262" r:id="rId12"/>
    <p:sldId id="263" r:id="rId13"/>
    <p:sldId id="300" r:id="rId14"/>
    <p:sldId id="264" r:id="rId15"/>
    <p:sldId id="302" r:id="rId16"/>
    <p:sldId id="266" r:id="rId17"/>
    <p:sldId id="267" r:id="rId18"/>
    <p:sldId id="265" r:id="rId19"/>
    <p:sldId id="268" r:id="rId20"/>
    <p:sldId id="296" r:id="rId21"/>
    <p:sldId id="283" r:id="rId22"/>
    <p:sldId id="284" r:id="rId23"/>
    <p:sldId id="285" r:id="rId24"/>
    <p:sldId id="286" r:id="rId25"/>
    <p:sldId id="287" r:id="rId26"/>
    <p:sldId id="288" r:id="rId27"/>
    <p:sldId id="289" r:id="rId28"/>
    <p:sldId id="298" r:id="rId29"/>
    <p:sldId id="291" r:id="rId30"/>
    <p:sldId id="292" r:id="rId31"/>
    <p:sldId id="293" r:id="rId32"/>
    <p:sldId id="297" r:id="rId33"/>
    <p:sldId id="295" r:id="rId34"/>
    <p:sldId id="274" r:id="rId35"/>
  </p:sldIdLst>
  <p:sldSz cx="9144000" cy="5143500" type="screen16x9"/>
  <p:notesSz cx="51435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gtlnU7jTnaWOGFYXJW/o+PWKAkn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4DA61DC-8BC9-4BE6-AF87-48584AE1A53C}">
  <a:tblStyle styleId="{E4DA61DC-8BC9-4BE6-AF87-48584AE1A53C}"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39"/>
    <p:restoredTop sz="92789"/>
  </p:normalViewPr>
  <p:slideViewPr>
    <p:cSldViewPr snapToGrid="0">
      <p:cViewPr varScale="1">
        <p:scale>
          <a:sx n="46" d="100"/>
          <a:sy n="46" d="100"/>
        </p:scale>
        <p:origin x="184" y="19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c:style val="2"/>
  <c:chart>
    <c:title>
      <c:tx>
        <c:rich>
          <a:bodyPr/>
          <a:lstStyle/>
          <a:p>
            <a:pPr>
              <a:defRPr sz="1100" b="0" i="0" u="none" strike="noStrike">
                <a:solidFill>
                  <a:srgbClr val="1E293B"/>
                </a:solidFill>
                <a:latin typeface="Arial"/>
              </a:defRPr>
            </a:pPr>
            <a:r>
              <a:rPr lang="en-GB" sz="1100" b="0" i="0" u="none" strike="noStrike">
                <a:solidFill>
                  <a:srgbClr val="1E293B"/>
                </a:solidFill>
                <a:latin typeface="Arial"/>
              </a:rPr>
              <a:t>HepTh NC (F1-macro)</a:t>
            </a:r>
          </a:p>
        </c:rich>
      </c:tx>
      <c:overlay val="0"/>
    </c:title>
    <c:autoTitleDeleted val="0"/>
    <c:plotArea>
      <c:layout/>
      <c:barChart>
        <c:barDir val="col"/>
        <c:grouping val="clustered"/>
        <c:varyColors val="0"/>
        <c:ser>
          <c:idx val="0"/>
          <c:order val="0"/>
          <c:tx>
            <c:strRef>
              <c:f>Sheet1!$B$1</c:f>
              <c:strCache>
                <c:ptCount val="1"/>
                <c:pt idx="0">
                  <c:v>LogReg</c:v>
                </c:pt>
              </c:strCache>
            </c:strRef>
          </c:tx>
          <c:spPr>
            <a:solidFill>
              <a:srgbClr val="0891B2"/>
            </a:solidFill>
            <a:effectLst/>
          </c:spPr>
          <c:invertIfNegative val="0"/>
          <c:dLbls>
            <c:numFmt formatCode="0.00" sourceLinked="0"/>
            <c:spPr>
              <a:noFill/>
              <a:ln>
                <a:noFill/>
              </a:ln>
              <a:effectLst/>
            </c:spPr>
            <c:txPr>
              <a:bodyPr/>
              <a:lstStyle/>
              <a:p>
                <a:pPr>
                  <a:defRPr sz="800" b="0" i="0" u="none" strike="noStrike">
                    <a:solidFill>
                      <a:srgbClr val="1E293B"/>
                    </a:solidFill>
                    <a:latin typeface="Arial"/>
                  </a:defRPr>
                </a:pPr>
                <a:endParaRPr lang="en-UA"/>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Sheet1!$A$2:$A$7</c:f>
              <c:strCache>
                <c:ptCount val="6"/>
                <c:pt idx="0">
                  <c:v>Node2Vec</c:v>
                </c:pt>
                <c:pt idx="1">
                  <c:v>DeepWalk</c:v>
                </c:pt>
                <c:pt idx="2">
                  <c:v>DGI</c:v>
                </c:pt>
                <c:pt idx="3">
                  <c:v>GRU-Walk</c:v>
                </c:pt>
                <c:pt idx="4">
                  <c:v>TransE</c:v>
                </c:pt>
                <c:pt idx="5">
                  <c:v>DistMult</c:v>
                </c:pt>
              </c:strCache>
            </c:strRef>
          </c:cat>
          <c:val>
            <c:numRef>
              <c:f>Sheet1!$B$2:$B$7</c:f>
              <c:numCache>
                <c:formatCode>General</c:formatCode>
                <c:ptCount val="6"/>
                <c:pt idx="0">
                  <c:v>0.59</c:v>
                </c:pt>
                <c:pt idx="1">
                  <c:v>0.55000000000000004</c:v>
                </c:pt>
                <c:pt idx="2">
                  <c:v>0.57999999999999996</c:v>
                </c:pt>
                <c:pt idx="3">
                  <c:v>0.46</c:v>
                </c:pt>
                <c:pt idx="4">
                  <c:v>0.41</c:v>
                </c:pt>
                <c:pt idx="5">
                  <c:v>0.26</c:v>
                </c:pt>
              </c:numCache>
            </c:numRef>
          </c:val>
          <c:extLst>
            <c:ext xmlns:c16="http://schemas.microsoft.com/office/drawing/2014/chart" uri="{C3380CC4-5D6E-409C-BE32-E72D297353CC}">
              <c16:uniqueId val="{00000000-6474-5842-A58A-A33C92299507}"/>
            </c:ext>
          </c:extLst>
        </c:ser>
        <c:ser>
          <c:idx val="1"/>
          <c:order val="1"/>
          <c:tx>
            <c:strRef>
              <c:f>Sheet1!$C$1</c:f>
              <c:strCache>
                <c:ptCount val="1"/>
                <c:pt idx="0">
                  <c:v>RF</c:v>
                </c:pt>
              </c:strCache>
            </c:strRef>
          </c:tx>
          <c:spPr>
            <a:solidFill>
              <a:srgbClr val="7C3AED"/>
            </a:solidFill>
            <a:effectLst/>
          </c:spPr>
          <c:invertIfNegative val="0"/>
          <c:dLbls>
            <c:numFmt formatCode="0.00" sourceLinked="0"/>
            <c:spPr>
              <a:noFill/>
              <a:ln>
                <a:noFill/>
              </a:ln>
              <a:effectLst/>
            </c:spPr>
            <c:txPr>
              <a:bodyPr/>
              <a:lstStyle/>
              <a:p>
                <a:pPr>
                  <a:defRPr sz="800" b="0" i="0" u="none" strike="noStrike">
                    <a:solidFill>
                      <a:srgbClr val="1E293B"/>
                    </a:solidFill>
                    <a:latin typeface="Arial"/>
                  </a:defRPr>
                </a:pPr>
                <a:endParaRPr lang="en-UA"/>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Sheet1!$A$2:$A$7</c:f>
              <c:strCache>
                <c:ptCount val="6"/>
                <c:pt idx="0">
                  <c:v>Node2Vec</c:v>
                </c:pt>
                <c:pt idx="1">
                  <c:v>DeepWalk</c:v>
                </c:pt>
                <c:pt idx="2">
                  <c:v>DGI</c:v>
                </c:pt>
                <c:pt idx="3">
                  <c:v>GRU-Walk</c:v>
                </c:pt>
                <c:pt idx="4">
                  <c:v>TransE</c:v>
                </c:pt>
                <c:pt idx="5">
                  <c:v>DistMult</c:v>
                </c:pt>
              </c:strCache>
            </c:strRef>
          </c:cat>
          <c:val>
            <c:numRef>
              <c:f>Sheet1!$C$2:$C$7</c:f>
              <c:numCache>
                <c:formatCode>General</c:formatCode>
                <c:ptCount val="6"/>
                <c:pt idx="0">
                  <c:v>0.76</c:v>
                </c:pt>
                <c:pt idx="1">
                  <c:v>0.7</c:v>
                </c:pt>
                <c:pt idx="2">
                  <c:v>0.66</c:v>
                </c:pt>
                <c:pt idx="3">
                  <c:v>0.37</c:v>
                </c:pt>
                <c:pt idx="4">
                  <c:v>0.47</c:v>
                </c:pt>
                <c:pt idx="5">
                  <c:v>0.24</c:v>
                </c:pt>
              </c:numCache>
            </c:numRef>
          </c:val>
          <c:extLst>
            <c:ext xmlns:c16="http://schemas.microsoft.com/office/drawing/2014/chart" uri="{C3380CC4-5D6E-409C-BE32-E72D297353CC}">
              <c16:uniqueId val="{00000001-6474-5842-A58A-A33C92299507}"/>
            </c:ext>
          </c:extLst>
        </c:ser>
        <c:dLbls>
          <c:showLegendKey val="0"/>
          <c:showVal val="1"/>
          <c:showCatName val="0"/>
          <c:showSerName val="0"/>
          <c:showPercent val="0"/>
          <c:showBubbleSize val="0"/>
        </c:dLbls>
        <c:gapWidth val="150"/>
        <c:axId val="2094734554"/>
        <c:axId val="2094734552"/>
      </c:barChart>
      <c:catAx>
        <c:axId val="2094734554"/>
        <c:scaling>
          <c:orientation val="minMax"/>
        </c:scaling>
        <c:delete val="0"/>
        <c:axPos val="b"/>
        <c:numFmt formatCode="General" sourceLinked="1"/>
        <c:majorTickMark val="out"/>
        <c:minorTickMark val="none"/>
        <c:tickLblPos val="low"/>
        <c:spPr>
          <a:ln w="12700" cap="flat">
            <a:solidFill>
              <a:srgbClr val="888888"/>
            </a:solidFill>
            <a:prstDash val="solid"/>
            <a:round/>
          </a:ln>
        </c:spPr>
        <c:txPr>
          <a:bodyPr/>
          <a:lstStyle/>
          <a:p>
            <a:pPr>
              <a:defRPr sz="900" b="0" i="0" u="none" strike="noStrike">
                <a:solidFill>
                  <a:srgbClr val="475569"/>
                </a:solidFill>
                <a:latin typeface="Arial"/>
              </a:defRPr>
            </a:pPr>
            <a:endParaRPr lang="en-US"/>
          </a:p>
        </c:txPr>
        <c:crossAx val="2094734552"/>
        <c:crosses val="autoZero"/>
        <c:auto val="1"/>
        <c:lblAlgn val="ctr"/>
        <c:lblOffset val="100"/>
        <c:noMultiLvlLbl val="1"/>
      </c:catAx>
      <c:valAx>
        <c:axId val="2094734552"/>
        <c:scaling>
          <c:orientation val="minMax"/>
        </c:scaling>
        <c:delete val="0"/>
        <c:axPos val="l"/>
        <c:majorGridlines>
          <c:spPr>
            <a:ln w="6350" cap="flat">
              <a:solidFill>
                <a:srgbClr val="E2E8F0"/>
              </a:solidFill>
              <a:prstDash val="solid"/>
              <a:round/>
            </a:ln>
          </c:spPr>
        </c:majorGridlines>
        <c:numFmt formatCode="General" sourceLinked="0"/>
        <c:majorTickMark val="out"/>
        <c:minorTickMark val="none"/>
        <c:tickLblPos val="nextTo"/>
        <c:spPr>
          <a:ln w="12700" cap="flat">
            <a:solidFill>
              <a:srgbClr val="888888"/>
            </a:solidFill>
            <a:prstDash val="solid"/>
            <a:round/>
          </a:ln>
        </c:spPr>
        <c:txPr>
          <a:bodyPr/>
          <a:lstStyle/>
          <a:p>
            <a:pPr>
              <a:defRPr sz="900" b="0" i="0" u="none" strike="noStrike">
                <a:solidFill>
                  <a:srgbClr val="475569"/>
                </a:solidFill>
                <a:latin typeface="Arial"/>
              </a:defRPr>
            </a:pPr>
            <a:endParaRPr lang="en-US"/>
          </a:p>
        </c:txPr>
        <c:crossAx val="2094734554"/>
        <c:crosses val="autoZero"/>
        <c:crossBetween val="between"/>
      </c:valAx>
      <c:spPr>
        <a:noFill/>
        <a:ln>
          <a:noFill/>
        </a:ln>
        <a:effectLst/>
      </c:spPr>
    </c:plotArea>
    <c:legend>
      <c:legendPos val="b"/>
      <c:overlay val="0"/>
      <c:txPr>
        <a:bodyPr/>
        <a:lstStyle/>
        <a:p>
          <a:pPr>
            <a:defRPr sz="900"/>
          </a:pPr>
          <a:endParaRPr lang="en-US"/>
        </a:p>
      </c:txPr>
    </c:legend>
    <c:plotVisOnly val="1"/>
    <c:dispBlanksAs val="span"/>
    <c:showDLblsOverMax val="1"/>
  </c:chart>
  <c:spPr>
    <a:solidFill>
      <a:srgbClr val="FFFFFF"/>
    </a:solidFill>
    <a:ln>
      <a:noFill/>
    </a:ln>
    <a:effectLst/>
  </c:sp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 name="Google Shape;1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 name="Google Shape;1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11</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14</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15</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5" name="Google Shape;235;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a:ln>
                  <a:noFill/>
                </a:ln>
                <a:solidFill>
                  <a:prstClr val="black"/>
                </a:solidFill>
                <a:effectLst/>
                <a:uLnTx/>
                <a:uFillTx/>
                <a:latin typeface="Aptos" panose="021100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19</a:t>
            </a:fld>
            <a:endParaRPr kumimoji="0" lang="en-US" sz="18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ca6efbcb89_0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Google Shape;94;g3ca6efbcb89_0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g3ca6efbcb89_0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8" name="Google Shape;458;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9" name="Google Shape;459;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a:extLst>
            <a:ext uri="{FF2B5EF4-FFF2-40B4-BE49-F238E27FC236}">
              <a16:creationId xmlns:a16="http://schemas.microsoft.com/office/drawing/2014/main" id="{F690C79D-FA28-C13A-0302-C6AA960E181B}"/>
            </a:ext>
          </a:extLst>
        </p:cNvPr>
        <p:cNvGrpSpPr/>
        <p:nvPr/>
      </p:nvGrpSpPr>
      <p:grpSpPr>
        <a:xfrm>
          <a:off x="0" y="0"/>
          <a:ext cx="0" cy="0"/>
          <a:chOff x="0" y="0"/>
          <a:chExt cx="0" cy="0"/>
        </a:xfrm>
      </p:grpSpPr>
      <p:sp>
        <p:nvSpPr>
          <p:cNvPr id="93" name="Google Shape;93;g3ca6efbcb89_0_97:notes">
            <a:extLst>
              <a:ext uri="{FF2B5EF4-FFF2-40B4-BE49-F238E27FC236}">
                <a16:creationId xmlns:a16="http://schemas.microsoft.com/office/drawing/2014/main" id="{F9D6215F-89D4-1EC7-A0CB-EA61C8851F1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Google Shape;94;g3ca6efbcb89_0_97:notes">
            <a:extLst>
              <a:ext uri="{FF2B5EF4-FFF2-40B4-BE49-F238E27FC236}">
                <a16:creationId xmlns:a16="http://schemas.microsoft.com/office/drawing/2014/main" id="{44E722F7-325A-6B9A-2B97-3A36F3C39F01}"/>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g3ca6efbcb89_0_97:notes">
            <a:extLst>
              <a:ext uri="{FF2B5EF4-FFF2-40B4-BE49-F238E27FC236}">
                <a16:creationId xmlns:a16="http://schemas.microsoft.com/office/drawing/2014/main" id="{CBCD863E-59A3-82C0-D1A1-8E96514825EA}"/>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541455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 name="Google Shape;7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 name="Google Shape;73;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ca6efbcb89_0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g3ca6efbcb89_0_1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g3ca6efbcb89_0_13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ca6efbcb89_0_1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 name="Google Shape;131;g3ca6efbcb89_0_18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3ca6efbcb89_0_18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1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8549568"/>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6114038"/>
      </p:ext>
    </p:extLst>
  </p:cSld>
  <p:clrMap bg1="lt1" tx1="dk1" bg2="lt2" tx2="dk2" accent1="accent1" accent2="accent2" accent3="accent3" accent4="accent4" accent5="accent5" accent6="accent6" hlink="hlink" folHlink="folHlink"/>
  <p:sldLayoutIdLst>
    <p:sldLayoutId id="2147483651"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C1929"/>
        </a:solidFill>
        <a:effectLst/>
      </p:bgPr>
    </p:bg>
    <p:spTree>
      <p:nvGrpSpPr>
        <p:cNvPr id="1" name="Shape 15"/>
        <p:cNvGrpSpPr/>
        <p:nvPr/>
      </p:nvGrpSpPr>
      <p:grpSpPr>
        <a:xfrm>
          <a:off x="0" y="0"/>
          <a:ext cx="0" cy="0"/>
          <a:chOff x="0" y="0"/>
          <a:chExt cx="0" cy="0"/>
        </a:xfrm>
      </p:grpSpPr>
      <p:sp>
        <p:nvSpPr>
          <p:cNvPr id="16" name="Google Shape;16;p1"/>
          <p:cNvSpPr/>
          <p:nvPr/>
        </p:nvSpPr>
        <p:spPr>
          <a:xfrm>
            <a:off x="0" y="0"/>
            <a:ext cx="9144000" cy="54864"/>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1"/>
          <p:cNvSpPr/>
          <p:nvPr/>
        </p:nvSpPr>
        <p:spPr>
          <a:xfrm>
            <a:off x="0" y="5088636"/>
            <a:ext cx="9144000" cy="54864"/>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1"/>
          <p:cNvSpPr/>
          <p:nvPr/>
        </p:nvSpPr>
        <p:spPr>
          <a:xfrm>
            <a:off x="731520" y="731520"/>
            <a:ext cx="73152" cy="73152"/>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solidFill>
            <a:srgbClr val="14B8A6">
              <a:alpha val="30196"/>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1"/>
          <p:cNvSpPr/>
          <p:nvPr/>
        </p:nvSpPr>
        <p:spPr>
          <a:xfrm>
            <a:off x="1828800" y="1097280"/>
            <a:ext cx="73152" cy="73152"/>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solidFill>
            <a:srgbClr val="14B8A6">
              <a:alpha val="30196"/>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1"/>
          <p:cNvSpPr/>
          <p:nvPr/>
        </p:nvSpPr>
        <p:spPr>
          <a:xfrm>
            <a:off x="2926080" y="1463040"/>
            <a:ext cx="73152" cy="73152"/>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solidFill>
            <a:srgbClr val="14B8A6">
              <a:alpha val="30196"/>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1"/>
          <p:cNvSpPr/>
          <p:nvPr/>
        </p:nvSpPr>
        <p:spPr>
          <a:xfrm>
            <a:off x="4023360" y="731520"/>
            <a:ext cx="73152" cy="73152"/>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solidFill>
            <a:srgbClr val="14B8A6">
              <a:alpha val="30196"/>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1"/>
          <p:cNvSpPr/>
          <p:nvPr/>
        </p:nvSpPr>
        <p:spPr>
          <a:xfrm>
            <a:off x="5120640" y="1097280"/>
            <a:ext cx="73152" cy="73152"/>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solidFill>
            <a:srgbClr val="14B8A6">
              <a:alpha val="30196"/>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1"/>
          <p:cNvSpPr/>
          <p:nvPr/>
        </p:nvSpPr>
        <p:spPr>
          <a:xfrm>
            <a:off x="6217920" y="1463040"/>
            <a:ext cx="73152" cy="73152"/>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solidFill>
            <a:srgbClr val="14B8A6">
              <a:alpha val="30196"/>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1"/>
          <p:cNvSpPr/>
          <p:nvPr/>
        </p:nvSpPr>
        <p:spPr>
          <a:xfrm>
            <a:off x="7315200" y="731520"/>
            <a:ext cx="73152" cy="73152"/>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solidFill>
            <a:srgbClr val="14B8A6">
              <a:alpha val="30196"/>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1"/>
          <p:cNvSpPr/>
          <p:nvPr/>
        </p:nvSpPr>
        <p:spPr>
          <a:xfrm>
            <a:off x="8412480" y="1097280"/>
            <a:ext cx="73152" cy="73152"/>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46000" y="135000"/>
                </a:lnTo>
              </a:path>
            </a:pathLst>
          </a:custGeom>
          <a:solidFill>
            <a:srgbClr val="14B8A6">
              <a:alpha val="30196"/>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6" name="Google Shape;26;p1" descr="preencoded.png"/>
          <p:cNvPicPr preferRelativeResize="0"/>
          <p:nvPr/>
        </p:nvPicPr>
        <p:blipFill rotWithShape="1">
          <a:blip r:embed="rId3">
            <a:alphaModFix/>
          </a:blip>
          <a:srcRect/>
          <a:stretch/>
        </p:blipFill>
        <p:spPr>
          <a:xfrm>
            <a:off x="4023360" y="640080"/>
            <a:ext cx="1097280" cy="1097280"/>
          </a:xfrm>
          <a:prstGeom prst="rect">
            <a:avLst/>
          </a:prstGeom>
          <a:noFill/>
          <a:ln>
            <a:noFill/>
          </a:ln>
        </p:spPr>
      </p:pic>
      <p:sp>
        <p:nvSpPr>
          <p:cNvPr id="27" name="Google Shape;27;p1"/>
          <p:cNvSpPr/>
          <p:nvPr/>
        </p:nvSpPr>
        <p:spPr>
          <a:xfrm>
            <a:off x="457200" y="1737360"/>
            <a:ext cx="8229600" cy="82296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FFFFFF"/>
              </a:buClr>
              <a:buSzPts val="4200"/>
              <a:buFont typeface="Calibri"/>
              <a:buNone/>
            </a:pPr>
            <a:r>
              <a:rPr lang="en-US" sz="4200" b="1" i="0" u="none" strike="noStrike" cap="none" dirty="0">
                <a:solidFill>
                  <a:srgbClr val="FFFFFF"/>
                </a:solidFill>
                <a:latin typeface="Calibri"/>
                <a:ea typeface="Calibri"/>
                <a:cs typeface="Calibri"/>
                <a:sym typeface="Calibri"/>
              </a:rPr>
              <a:t>Graph Embeddings</a:t>
            </a:r>
            <a:endParaRPr sz="4200" b="0" i="0" u="none" strike="noStrike" cap="none" dirty="0">
              <a:solidFill>
                <a:schemeClr val="dk1"/>
              </a:solidFill>
              <a:latin typeface="Calibri"/>
              <a:ea typeface="Calibri"/>
              <a:cs typeface="Calibri"/>
              <a:sym typeface="Calibri"/>
            </a:endParaRPr>
          </a:p>
        </p:txBody>
      </p:sp>
      <p:sp>
        <p:nvSpPr>
          <p:cNvPr id="28" name="Google Shape;28;p1"/>
          <p:cNvSpPr/>
          <p:nvPr/>
        </p:nvSpPr>
        <p:spPr>
          <a:xfrm>
            <a:off x="457200" y="2468880"/>
            <a:ext cx="8229600" cy="54864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5EEAD4"/>
              </a:buClr>
              <a:buSzPts val="2400"/>
              <a:buFont typeface="Calibri"/>
              <a:buNone/>
            </a:pPr>
            <a:r>
              <a:rPr lang="en-US" sz="2400" b="0" i="0" u="none" strike="noStrike" cap="none" dirty="0">
                <a:solidFill>
                  <a:srgbClr val="5EEAD4"/>
                </a:solidFill>
                <a:latin typeface="Calibri"/>
                <a:ea typeface="Calibri"/>
                <a:cs typeface="Calibri"/>
                <a:sym typeface="Calibri"/>
              </a:rPr>
              <a:t>Node Classification &amp; Link Prediction</a:t>
            </a:r>
            <a:endParaRPr sz="2400" b="0" i="0" u="none" strike="noStrike" cap="none" dirty="0">
              <a:solidFill>
                <a:schemeClr val="dk1"/>
              </a:solidFill>
              <a:latin typeface="Calibri"/>
              <a:ea typeface="Calibri"/>
              <a:cs typeface="Calibri"/>
              <a:sym typeface="Calibri"/>
            </a:endParaRPr>
          </a:p>
        </p:txBody>
      </p:sp>
      <p:sp>
        <p:nvSpPr>
          <p:cNvPr id="29" name="Google Shape;29;p1"/>
          <p:cNvSpPr/>
          <p:nvPr/>
        </p:nvSpPr>
        <p:spPr>
          <a:xfrm>
            <a:off x="3200400" y="3200400"/>
            <a:ext cx="2743200" cy="27432"/>
          </a:xfrm>
          <a:prstGeom prst="rect">
            <a:avLst/>
          </a:prstGeom>
          <a:solidFill>
            <a:srgbClr val="14B8A6">
              <a:alpha val="50196"/>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1"/>
          <p:cNvSpPr/>
          <p:nvPr/>
        </p:nvSpPr>
        <p:spPr>
          <a:xfrm>
            <a:off x="457200" y="3429000"/>
            <a:ext cx="8229600" cy="36576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94A3B8"/>
              </a:buClr>
              <a:buSzPts val="1600"/>
              <a:buFont typeface="Calibri"/>
              <a:buNone/>
            </a:pPr>
            <a:r>
              <a:rPr lang="en-US" sz="1600" b="0" i="0" u="none" strike="noStrike" cap="none" dirty="0">
                <a:solidFill>
                  <a:srgbClr val="94A3B8"/>
                </a:solidFill>
                <a:latin typeface="Calibri"/>
                <a:ea typeface="Calibri"/>
                <a:cs typeface="Calibri"/>
                <a:sym typeface="Calibri"/>
              </a:rPr>
              <a:t>Olha </a:t>
            </a:r>
            <a:r>
              <a:rPr lang="en-US" sz="1600" b="0" i="0" u="none" strike="noStrike" cap="none" dirty="0" err="1">
                <a:solidFill>
                  <a:srgbClr val="94A3B8"/>
                </a:solidFill>
                <a:latin typeface="Calibri"/>
                <a:ea typeface="Calibri"/>
                <a:cs typeface="Calibri"/>
                <a:sym typeface="Calibri"/>
              </a:rPr>
              <a:t>Baliasina</a:t>
            </a:r>
            <a:r>
              <a:rPr lang="en-US" sz="1600" dirty="0">
                <a:solidFill>
                  <a:srgbClr val="94A3B8"/>
                </a:solidFill>
                <a:latin typeface="Calibri"/>
                <a:ea typeface="Calibri"/>
                <a:cs typeface="Calibri"/>
                <a:sym typeface="Calibri"/>
              </a:rPr>
              <a:t>,</a:t>
            </a:r>
            <a:r>
              <a:rPr lang="en-US" sz="1600" b="0" i="0" u="none" strike="noStrike" cap="none" dirty="0">
                <a:solidFill>
                  <a:srgbClr val="94A3B8"/>
                </a:solidFill>
                <a:latin typeface="Calibri"/>
                <a:ea typeface="Calibri"/>
                <a:cs typeface="Calibri"/>
                <a:sym typeface="Calibri"/>
              </a:rPr>
              <a:t> Samuel </a:t>
            </a:r>
            <a:r>
              <a:rPr lang="en-US" sz="1600" b="0" i="0" u="none" strike="noStrike" cap="none" dirty="0" err="1">
                <a:solidFill>
                  <a:srgbClr val="94A3B8"/>
                </a:solidFill>
                <a:latin typeface="Calibri"/>
                <a:ea typeface="Calibri"/>
                <a:cs typeface="Calibri"/>
                <a:sym typeface="Calibri"/>
              </a:rPr>
              <a:t>Chapuis</a:t>
            </a:r>
            <a:endParaRPr sz="1600" b="0" i="0" u="none" strike="noStrike" cap="none" dirty="0">
              <a:solidFill>
                <a:schemeClr val="dk1"/>
              </a:solidFill>
              <a:latin typeface="Calibri"/>
              <a:ea typeface="Calibri"/>
              <a:cs typeface="Calibri"/>
              <a:sym typeface="Calibri"/>
            </a:endParaRPr>
          </a:p>
        </p:txBody>
      </p:sp>
      <p:sp>
        <p:nvSpPr>
          <p:cNvPr id="31" name="Google Shape;31;p1"/>
          <p:cNvSpPr/>
          <p:nvPr/>
        </p:nvSpPr>
        <p:spPr>
          <a:xfrm>
            <a:off x="457200" y="3794760"/>
            <a:ext cx="8229600" cy="32004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94A3B8"/>
              </a:buClr>
              <a:buSzPts val="1300"/>
              <a:buFont typeface="Calibri"/>
              <a:buNone/>
            </a:pPr>
            <a:r>
              <a:rPr lang="en-US" sz="1300" b="0" i="0" u="none" strike="noStrike" cap="none">
                <a:solidFill>
                  <a:srgbClr val="94A3B8"/>
                </a:solidFill>
                <a:latin typeface="Calibri"/>
                <a:ea typeface="Calibri"/>
                <a:cs typeface="Calibri"/>
                <a:sym typeface="Calibri"/>
              </a:rPr>
              <a:t>BDMA — Massive Graph Management and Analytics — CentraleSupélec</a:t>
            </a:r>
            <a:endParaRPr sz="1300" b="0" i="0" u="none" strike="noStrike" cap="none">
              <a:solidFill>
                <a:schemeClr val="dk1"/>
              </a:solidFill>
              <a:latin typeface="Calibri"/>
              <a:ea typeface="Calibri"/>
              <a:cs typeface="Calibri"/>
              <a:sym typeface="Calibri"/>
            </a:endParaRPr>
          </a:p>
        </p:txBody>
      </p:sp>
      <p:sp>
        <p:nvSpPr>
          <p:cNvPr id="32" name="Google Shape;32;p1"/>
          <p:cNvSpPr/>
          <p:nvPr/>
        </p:nvSpPr>
        <p:spPr>
          <a:xfrm>
            <a:off x="457200" y="4206240"/>
            <a:ext cx="8229600" cy="32004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94A3B8"/>
              </a:buClr>
              <a:buSzPts val="1200"/>
              <a:buFont typeface="Calibri"/>
              <a:buNone/>
            </a:pPr>
            <a:r>
              <a:rPr lang="en-US" sz="1200" b="0" i="0" u="none" strike="noStrike" cap="none">
                <a:solidFill>
                  <a:srgbClr val="94A3B8"/>
                </a:solidFill>
                <a:latin typeface="Calibri"/>
                <a:ea typeface="Calibri"/>
                <a:cs typeface="Calibri"/>
                <a:sym typeface="Calibri"/>
              </a:rPr>
              <a:t>February 2026</a:t>
            </a:r>
            <a:endParaRPr sz="1200" b="0" i="0" u="none" strike="noStrike" cap="non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74320"/>
            <a:ext cx="7315200" cy="457200"/>
          </a:xfrm>
          <a:prstGeom prst="rect">
            <a:avLst/>
          </a:prstGeom>
          <a:noFill/>
          <a:ln/>
        </p:spPr>
        <p:txBody>
          <a:bodyPr wrap="square" lIns="0" tIns="0" rIns="0" bIns="0" rtlCol="0" anchor="ctr"/>
          <a:lstStyle/>
          <a:p>
            <a:pPr marL="0" indent="0">
              <a:buNone/>
            </a:pPr>
            <a:r>
              <a:rPr lang="en-US" sz="2600" b="1" dirty="0">
                <a:solidFill>
                  <a:srgbClr val="1E293B"/>
                </a:solidFill>
                <a:latin typeface="Trebuchet MS" pitchFamily="34" charset="0"/>
                <a:ea typeface="Trebuchet MS" pitchFamily="34" charset="-122"/>
                <a:cs typeface="Trebuchet MS" pitchFamily="34" charset="-120"/>
              </a:rPr>
              <a:t>Node classification results (F1-macro)</a:t>
            </a:r>
            <a:endParaRPr lang="en-US" sz="2600" dirty="0"/>
          </a:p>
        </p:txBody>
      </p:sp>
      <p:graphicFrame>
        <p:nvGraphicFramePr>
          <p:cNvPr id="8" name="Table 0"/>
          <p:cNvGraphicFramePr>
            <a:graphicFrameLocks noGrp="1"/>
          </p:cNvGraphicFramePr>
          <p:nvPr>
            <p:extLst>
              <p:ext uri="{D42A27DB-BD31-4B8C-83A1-F6EECF244321}">
                <p14:modId xmlns:p14="http://schemas.microsoft.com/office/powerpoint/2010/main" val="50302977"/>
              </p:ext>
            </p:extLst>
          </p:nvPr>
        </p:nvGraphicFramePr>
        <p:xfrm>
          <a:off x="412865" y="1192045"/>
          <a:ext cx="6035040" cy="2508504"/>
        </p:xfrm>
        <a:graphic>
          <a:graphicData uri="http://schemas.openxmlformats.org/drawingml/2006/table">
            <a:tbl>
              <a:tblPr/>
              <a:tblGrid>
                <a:gridCol w="1645920">
                  <a:extLst>
                    <a:ext uri="{9D8B030D-6E8A-4147-A177-3AD203B41FA5}">
                      <a16:colId xmlns:a16="http://schemas.microsoft.com/office/drawing/2014/main" val="20000"/>
                    </a:ext>
                  </a:extLst>
                </a:gridCol>
                <a:gridCol w="1097280">
                  <a:extLst>
                    <a:ext uri="{9D8B030D-6E8A-4147-A177-3AD203B41FA5}">
                      <a16:colId xmlns:a16="http://schemas.microsoft.com/office/drawing/2014/main" val="20001"/>
                    </a:ext>
                  </a:extLst>
                </a:gridCol>
                <a:gridCol w="1097280">
                  <a:extLst>
                    <a:ext uri="{9D8B030D-6E8A-4147-A177-3AD203B41FA5}">
                      <a16:colId xmlns:a16="http://schemas.microsoft.com/office/drawing/2014/main" val="20002"/>
                    </a:ext>
                  </a:extLst>
                </a:gridCol>
                <a:gridCol w="1097280">
                  <a:extLst>
                    <a:ext uri="{9D8B030D-6E8A-4147-A177-3AD203B41FA5}">
                      <a16:colId xmlns:a16="http://schemas.microsoft.com/office/drawing/2014/main" val="20003"/>
                    </a:ext>
                  </a:extLst>
                </a:gridCol>
                <a:gridCol w="1097280">
                  <a:extLst>
                    <a:ext uri="{9D8B030D-6E8A-4147-A177-3AD203B41FA5}">
                      <a16:colId xmlns:a16="http://schemas.microsoft.com/office/drawing/2014/main" val="20004"/>
                    </a:ext>
                  </a:extLst>
                </a:gridCol>
              </a:tblGrid>
              <a:tr h="365760">
                <a:tc>
                  <a:txBody>
                    <a:bodyPr/>
                    <a:lstStyle/>
                    <a:p>
                      <a:pPr marL="0" indent="0" algn="l">
                        <a:buNone/>
                      </a:pPr>
                      <a:r>
                        <a:rPr lang="en-US" sz="1000" b="1" dirty="0">
                          <a:solidFill>
                            <a:srgbClr val="FFFFFF"/>
                          </a:solidFill>
                          <a:latin typeface="Calibri" pitchFamily="34" charset="0"/>
                          <a:ea typeface="Calibri" pitchFamily="34" charset="-122"/>
                          <a:cs typeface="Calibri" pitchFamily="34" charset="-120"/>
                        </a:rPr>
                        <a:t>Method</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1000" b="1" dirty="0">
                          <a:solidFill>
                            <a:srgbClr val="FFFFFF"/>
                          </a:solidFill>
                          <a:latin typeface="Calibri" pitchFamily="34" charset="0"/>
                          <a:ea typeface="Calibri" pitchFamily="34" charset="-122"/>
                          <a:cs typeface="Calibri" pitchFamily="34" charset="-120"/>
                        </a:rPr>
                        <a:t>HepTh</a:t>
                      </a:r>
                      <a:endParaRPr lang="en-US" sz="1000" dirty="0">
                        <a:latin typeface="Calibri" charset="0"/>
                        <a:ea typeface="Calibri" charset="0"/>
                        <a:cs typeface="Calibri" charset="0"/>
                      </a:endParaRPr>
                    </a:p>
                    <a:p>
                      <a:pPr marL="0" indent="0" algn="ctr">
                        <a:buNone/>
                      </a:pPr>
                      <a:r>
                        <a:rPr lang="en-US" sz="1000" b="1" dirty="0">
                          <a:solidFill>
                            <a:srgbClr val="FFFFFF"/>
                          </a:solidFill>
                          <a:latin typeface="Calibri" pitchFamily="34" charset="0"/>
                          <a:ea typeface="Calibri" pitchFamily="34" charset="-122"/>
                          <a:cs typeface="Calibri" pitchFamily="34" charset="-120"/>
                        </a:rPr>
                        <a:t>LogReg</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1000" b="1" dirty="0">
                          <a:solidFill>
                            <a:srgbClr val="FFFFFF"/>
                          </a:solidFill>
                          <a:latin typeface="Calibri" pitchFamily="34" charset="0"/>
                          <a:ea typeface="Calibri" pitchFamily="34" charset="-122"/>
                          <a:cs typeface="Calibri" pitchFamily="34" charset="-120"/>
                        </a:rPr>
                        <a:t>HepTh</a:t>
                      </a:r>
                      <a:endParaRPr lang="en-US" sz="1000" dirty="0">
                        <a:latin typeface="Calibri" charset="0"/>
                        <a:ea typeface="Calibri" charset="0"/>
                        <a:cs typeface="Calibri" charset="0"/>
                      </a:endParaRPr>
                    </a:p>
                    <a:p>
                      <a:pPr marL="0" indent="0" algn="ctr">
                        <a:buNone/>
                      </a:pPr>
                      <a:r>
                        <a:rPr lang="en-US" sz="1000" b="1" dirty="0">
                          <a:solidFill>
                            <a:srgbClr val="FFFFFF"/>
                          </a:solidFill>
                          <a:latin typeface="Calibri" pitchFamily="34" charset="0"/>
                          <a:ea typeface="Calibri" pitchFamily="34" charset="-122"/>
                          <a:cs typeface="Calibri" pitchFamily="34" charset="-120"/>
                        </a:rPr>
                        <a:t>RF</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1000" b="1" dirty="0">
                          <a:solidFill>
                            <a:srgbClr val="FFFFFF"/>
                          </a:solidFill>
                          <a:latin typeface="Calibri" pitchFamily="34" charset="0"/>
                          <a:ea typeface="Calibri" pitchFamily="34" charset="-122"/>
                          <a:cs typeface="Calibri" pitchFamily="34" charset="-120"/>
                        </a:rPr>
                        <a:t>LastFM</a:t>
                      </a:r>
                      <a:endParaRPr lang="en-US" sz="1000" dirty="0">
                        <a:latin typeface="Calibri" charset="0"/>
                        <a:ea typeface="Calibri" charset="0"/>
                        <a:cs typeface="Calibri" charset="0"/>
                      </a:endParaRPr>
                    </a:p>
                    <a:p>
                      <a:pPr marL="0" indent="0" algn="ctr">
                        <a:buNone/>
                      </a:pPr>
                      <a:r>
                        <a:rPr lang="en-US" sz="1000" b="1" dirty="0">
                          <a:solidFill>
                            <a:srgbClr val="FFFFFF"/>
                          </a:solidFill>
                          <a:latin typeface="Calibri" pitchFamily="34" charset="0"/>
                          <a:ea typeface="Calibri" pitchFamily="34" charset="-122"/>
                          <a:cs typeface="Calibri" pitchFamily="34" charset="-120"/>
                        </a:rPr>
                        <a:t>LogReg</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1000" b="1" dirty="0">
                          <a:solidFill>
                            <a:srgbClr val="FFFFFF"/>
                          </a:solidFill>
                          <a:latin typeface="Calibri" pitchFamily="34" charset="0"/>
                          <a:ea typeface="Calibri" pitchFamily="34" charset="-122"/>
                          <a:cs typeface="Calibri" pitchFamily="34" charset="-120"/>
                        </a:rPr>
                        <a:t>LastFM</a:t>
                      </a:r>
                      <a:endParaRPr lang="en-US" sz="1000" dirty="0">
                        <a:latin typeface="Calibri" charset="0"/>
                        <a:ea typeface="Calibri" charset="0"/>
                        <a:cs typeface="Calibri" charset="0"/>
                      </a:endParaRPr>
                    </a:p>
                    <a:p>
                      <a:pPr marL="0" indent="0" algn="ctr">
                        <a:buNone/>
                      </a:pPr>
                      <a:r>
                        <a:rPr lang="en-US" sz="1000" b="1" dirty="0">
                          <a:solidFill>
                            <a:srgbClr val="FFFFFF"/>
                          </a:solidFill>
                          <a:latin typeface="Calibri" pitchFamily="34" charset="0"/>
                          <a:ea typeface="Calibri" pitchFamily="34" charset="-122"/>
                          <a:cs typeface="Calibri" pitchFamily="34" charset="-120"/>
                        </a:rPr>
                        <a:t>RF</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extLst>
                  <a:ext uri="{0D108BD9-81ED-4DB2-BD59-A6C34878D82A}">
                    <a16:rowId xmlns:a16="http://schemas.microsoft.com/office/drawing/2014/main" val="10000"/>
                  </a:ext>
                </a:extLst>
              </a:tr>
              <a:tr h="301752">
                <a:tc>
                  <a:txBody>
                    <a:bodyPr/>
                    <a:lstStyle/>
                    <a:p>
                      <a:pPr marL="0" indent="0" algn="l">
                        <a:buNone/>
                      </a:pPr>
                      <a:r>
                        <a:rPr lang="en-US" sz="1000" dirty="0">
                          <a:solidFill>
                            <a:srgbClr val="1E293B"/>
                          </a:solidFill>
                          <a:latin typeface="Calibri" pitchFamily="34" charset="0"/>
                          <a:ea typeface="Calibri" pitchFamily="34" charset="-122"/>
                          <a:cs typeface="Calibri" pitchFamily="34" charset="-120"/>
                        </a:rPr>
                        <a:t>DeepWalk</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0.55</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b="1" dirty="0">
                          <a:solidFill>
                            <a:srgbClr val="1E293B"/>
                          </a:solidFill>
                          <a:latin typeface="Calibri" pitchFamily="34" charset="0"/>
                          <a:ea typeface="Calibri" pitchFamily="34" charset="-122"/>
                          <a:cs typeface="Calibri" pitchFamily="34" charset="-120"/>
                        </a:rPr>
                        <a:t>0.70</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b="1" dirty="0">
                          <a:solidFill>
                            <a:srgbClr val="1E293B"/>
                          </a:solidFill>
                          <a:latin typeface="Calibri" pitchFamily="34" charset="0"/>
                          <a:ea typeface="Calibri" pitchFamily="34" charset="-122"/>
                          <a:cs typeface="Calibri" pitchFamily="34" charset="-120"/>
                        </a:rPr>
                        <a:t>0.78</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0.76</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01752">
                <a:tc>
                  <a:txBody>
                    <a:bodyPr/>
                    <a:lstStyle/>
                    <a:p>
                      <a:pPr marL="0" indent="0" algn="l">
                        <a:buNone/>
                      </a:pPr>
                      <a:r>
                        <a:rPr lang="en-US" sz="1000" dirty="0">
                          <a:solidFill>
                            <a:srgbClr val="1E293B"/>
                          </a:solidFill>
                          <a:latin typeface="Calibri" pitchFamily="34" charset="0"/>
                          <a:ea typeface="Calibri" pitchFamily="34" charset="-122"/>
                          <a:cs typeface="Calibri" pitchFamily="34" charset="-120"/>
                        </a:rPr>
                        <a:t>Node2Vec (q=0.5)</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0.59</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b="1" dirty="0">
                          <a:solidFill>
                            <a:srgbClr val="059669"/>
                          </a:solidFill>
                          <a:latin typeface="Calibri" pitchFamily="34" charset="0"/>
                          <a:ea typeface="Calibri" pitchFamily="34" charset="-122"/>
                          <a:cs typeface="Calibri" pitchFamily="34" charset="-120"/>
                        </a:rPr>
                        <a:t>0.76</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ECFDF5"/>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0.77</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0.75</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01752">
                <a:tc>
                  <a:txBody>
                    <a:bodyPr/>
                    <a:lstStyle/>
                    <a:p>
                      <a:pPr marL="0" indent="0" algn="l">
                        <a:buNone/>
                      </a:pPr>
                      <a:r>
                        <a:rPr lang="en-US" sz="1000" dirty="0">
                          <a:solidFill>
                            <a:srgbClr val="1E293B"/>
                          </a:solidFill>
                          <a:latin typeface="Calibri" pitchFamily="34" charset="0"/>
                          <a:ea typeface="Calibri" pitchFamily="34" charset="-122"/>
                          <a:cs typeface="Calibri" pitchFamily="34" charset="-120"/>
                        </a:rPr>
                        <a:t>Spectral</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DC2626"/>
                          </a:solidFill>
                          <a:latin typeface="Calibri" pitchFamily="34" charset="0"/>
                          <a:ea typeface="Calibri" pitchFamily="34" charset="-122"/>
                          <a:cs typeface="Calibri" pitchFamily="34" charset="-120"/>
                        </a:rPr>
                        <a:t>0.07</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EF2F2"/>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0.61</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DC2626"/>
                          </a:solidFill>
                          <a:latin typeface="Calibri" pitchFamily="34" charset="0"/>
                          <a:ea typeface="Calibri" pitchFamily="34" charset="-122"/>
                          <a:cs typeface="Calibri" pitchFamily="34" charset="-120"/>
                        </a:rPr>
                        <a:t>0.02</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EF2F2"/>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0.65</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01752">
                <a:tc>
                  <a:txBody>
                    <a:bodyPr/>
                    <a:lstStyle/>
                    <a:p>
                      <a:pPr marL="0" indent="0" algn="l">
                        <a:buNone/>
                      </a:pPr>
                      <a:r>
                        <a:rPr lang="en-US" sz="1000" dirty="0">
                          <a:solidFill>
                            <a:srgbClr val="1E293B"/>
                          </a:solidFill>
                          <a:latin typeface="Calibri" pitchFamily="34" charset="0"/>
                          <a:ea typeface="Calibri" pitchFamily="34" charset="-122"/>
                          <a:cs typeface="Calibri" pitchFamily="34" charset="-120"/>
                        </a:rPr>
                        <a:t>GRU-Walk</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0.46</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DC2626"/>
                          </a:solidFill>
                          <a:latin typeface="Calibri" pitchFamily="34" charset="0"/>
                          <a:ea typeface="Calibri" pitchFamily="34" charset="-122"/>
                          <a:cs typeface="Calibri" pitchFamily="34" charset="-120"/>
                        </a:rPr>
                        <a:t>0.37</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EF2F2"/>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0.75</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0.65</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01752">
                <a:tc>
                  <a:txBody>
                    <a:bodyPr/>
                    <a:lstStyle/>
                    <a:p>
                      <a:pPr marL="0" indent="0" algn="l">
                        <a:buNone/>
                      </a:pPr>
                      <a:r>
                        <a:rPr lang="en-US" sz="1000" dirty="0">
                          <a:solidFill>
                            <a:srgbClr val="1E293B"/>
                          </a:solidFill>
                          <a:latin typeface="Calibri" pitchFamily="34" charset="0"/>
                          <a:ea typeface="Calibri" pitchFamily="34" charset="-122"/>
                          <a:cs typeface="Calibri" pitchFamily="34" charset="-120"/>
                        </a:rPr>
                        <a:t>TransE</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0.41</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0.47</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0.67</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0.60</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01752">
                <a:tc>
                  <a:txBody>
                    <a:bodyPr/>
                    <a:lstStyle/>
                    <a:p>
                      <a:pPr marL="0" indent="0" algn="l">
                        <a:buNone/>
                      </a:pPr>
                      <a:r>
                        <a:rPr lang="en-US" sz="1000" dirty="0">
                          <a:solidFill>
                            <a:srgbClr val="1E293B"/>
                          </a:solidFill>
                          <a:latin typeface="Calibri" pitchFamily="34" charset="0"/>
                          <a:ea typeface="Calibri" pitchFamily="34" charset="-122"/>
                          <a:cs typeface="Calibri" pitchFamily="34" charset="-120"/>
                        </a:rPr>
                        <a:t>DistMult</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DC2626"/>
                          </a:solidFill>
                          <a:latin typeface="Calibri" pitchFamily="34" charset="0"/>
                          <a:ea typeface="Calibri" pitchFamily="34" charset="-122"/>
                          <a:cs typeface="Calibri" pitchFamily="34" charset="-120"/>
                        </a:rPr>
                        <a:t>0.26</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EF2F2"/>
                    </a:solidFill>
                  </a:tcPr>
                </a:tc>
                <a:tc>
                  <a:txBody>
                    <a:bodyPr/>
                    <a:lstStyle/>
                    <a:p>
                      <a:pPr marL="0" indent="0" algn="ctr">
                        <a:buNone/>
                      </a:pPr>
                      <a:r>
                        <a:rPr lang="en-US" sz="1000" dirty="0">
                          <a:solidFill>
                            <a:srgbClr val="DC2626"/>
                          </a:solidFill>
                          <a:latin typeface="Calibri" pitchFamily="34" charset="0"/>
                          <a:ea typeface="Calibri" pitchFamily="34" charset="-122"/>
                          <a:cs typeface="Calibri" pitchFamily="34" charset="-120"/>
                        </a:rPr>
                        <a:t>0.24</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EF2F2"/>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0.65</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0.64</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301752">
                <a:tc>
                  <a:txBody>
                    <a:bodyPr/>
                    <a:lstStyle/>
                    <a:p>
                      <a:pPr marL="0" indent="0" algn="l">
                        <a:buNone/>
                      </a:pPr>
                      <a:r>
                        <a:rPr lang="en-US" sz="1000" dirty="0">
                          <a:solidFill>
                            <a:srgbClr val="1E293B"/>
                          </a:solidFill>
                          <a:latin typeface="Calibri" pitchFamily="34" charset="0"/>
                          <a:ea typeface="Calibri" pitchFamily="34" charset="-122"/>
                          <a:cs typeface="Calibri" pitchFamily="34" charset="-120"/>
                        </a:rPr>
                        <a:t>DGI</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0.58</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0.66</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0.53</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0.58</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bl>
          </a:graphicData>
        </a:graphic>
      </p:graphicFrame>
      <p:sp>
        <p:nvSpPr>
          <p:cNvPr id="4" name="Text 1"/>
          <p:cNvSpPr/>
          <p:nvPr/>
        </p:nvSpPr>
        <p:spPr>
          <a:xfrm>
            <a:off x="731520" y="4160520"/>
            <a:ext cx="7680960" cy="365760"/>
          </a:xfrm>
          <a:prstGeom prst="rect">
            <a:avLst/>
          </a:prstGeom>
          <a:noFill/>
          <a:ln/>
        </p:spPr>
        <p:txBody>
          <a:bodyPr wrap="square" lIns="0" tIns="0" rIns="0" bIns="0" rtlCol="0" anchor="ctr"/>
          <a:lstStyle/>
          <a:p>
            <a:pPr marL="0" indent="0">
              <a:buNone/>
            </a:pPr>
            <a:r>
              <a:rPr lang="en-US" sz="1100" dirty="0">
                <a:solidFill>
                  <a:srgbClr val="475569"/>
                </a:solidFill>
                <a:latin typeface="Calibri" pitchFamily="34" charset="0"/>
                <a:ea typeface="Calibri" pitchFamily="34" charset="-122"/>
                <a:cs typeface="Calibri" pitchFamily="34" charset="-120"/>
              </a:rPr>
              <a:t>Best unsupervised: Node2Vec + RF (0.76 on HepTh, 0.78 DeepWalk LogReg on LastFM). GraphSAGE wins LastFM (0.80) but loses to Node2Vec+RF on HepTh (0.72 vs 0.76).</a:t>
            </a:r>
            <a:endParaRPr lang="en-US" sz="1100" dirty="0"/>
          </a:p>
        </p:txBody>
      </p:sp>
      <p:sp>
        <p:nvSpPr>
          <p:cNvPr id="5" name="Text 2"/>
          <p:cNvSpPr/>
          <p:nvPr/>
        </p:nvSpPr>
        <p:spPr>
          <a:xfrm>
            <a:off x="731520" y="4526280"/>
            <a:ext cx="7680960" cy="27432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Green = best. Red = near failure. Amazon NC omitted for readability (DeepWalk RF 0.84, Node2Vec RF 0.85, GraphSAGE 0.86).</a:t>
            </a:r>
            <a:endParaRPr lang="en-US" sz="900" dirty="0"/>
          </a:p>
        </p:txBody>
      </p:sp>
      <p:graphicFrame>
        <p:nvGraphicFramePr>
          <p:cNvPr id="7" name="Table 6">
            <a:extLst>
              <a:ext uri="{FF2B5EF4-FFF2-40B4-BE49-F238E27FC236}">
                <a16:creationId xmlns:a16="http://schemas.microsoft.com/office/drawing/2014/main" id="{AB30AFDB-B295-C2DA-A8EE-DBAFF539C9A0}"/>
              </a:ext>
            </a:extLst>
          </p:cNvPr>
          <p:cNvGraphicFramePr>
            <a:graphicFrameLocks noGrp="1"/>
          </p:cNvGraphicFramePr>
          <p:nvPr>
            <p:extLst>
              <p:ext uri="{D42A27DB-BD31-4B8C-83A1-F6EECF244321}">
                <p14:modId xmlns:p14="http://schemas.microsoft.com/office/powerpoint/2010/main" val="1261035444"/>
              </p:ext>
            </p:extLst>
          </p:nvPr>
        </p:nvGraphicFramePr>
        <p:xfrm>
          <a:off x="6633903" y="2144268"/>
          <a:ext cx="2225387" cy="603504"/>
        </p:xfrm>
        <a:graphic>
          <a:graphicData uri="http://schemas.openxmlformats.org/drawingml/2006/table">
            <a:tbl>
              <a:tblPr/>
              <a:tblGrid>
                <a:gridCol w="826077">
                  <a:extLst>
                    <a:ext uri="{9D8B030D-6E8A-4147-A177-3AD203B41FA5}">
                      <a16:colId xmlns:a16="http://schemas.microsoft.com/office/drawing/2014/main" val="1367459295"/>
                    </a:ext>
                  </a:extLst>
                </a:gridCol>
                <a:gridCol w="651165">
                  <a:extLst>
                    <a:ext uri="{9D8B030D-6E8A-4147-A177-3AD203B41FA5}">
                      <a16:colId xmlns:a16="http://schemas.microsoft.com/office/drawing/2014/main" val="767550297"/>
                    </a:ext>
                  </a:extLst>
                </a:gridCol>
                <a:gridCol w="748145">
                  <a:extLst>
                    <a:ext uri="{9D8B030D-6E8A-4147-A177-3AD203B41FA5}">
                      <a16:colId xmlns:a16="http://schemas.microsoft.com/office/drawing/2014/main" val="3436612856"/>
                    </a:ext>
                  </a:extLst>
                </a:gridCol>
              </a:tblGrid>
              <a:tr h="301752">
                <a:tc>
                  <a:txBody>
                    <a:bodyPr/>
                    <a:lstStyle/>
                    <a:p>
                      <a:pPr marL="0" indent="0" algn="l">
                        <a:buNone/>
                      </a:pPr>
                      <a:r>
                        <a:rPr lang="en-US" sz="1000" b="1" dirty="0">
                          <a:solidFill>
                            <a:srgbClr val="1E293B"/>
                          </a:solidFill>
                          <a:latin typeface="Calibri" pitchFamily="34" charset="0"/>
                          <a:ea typeface="Calibri" pitchFamily="34" charset="-122"/>
                          <a:cs typeface="Calibri" pitchFamily="34" charset="-120"/>
                        </a:rPr>
                        <a:t>GraphSAGE</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0.72</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b="1" dirty="0">
                          <a:solidFill>
                            <a:srgbClr val="059669"/>
                          </a:solidFill>
                          <a:latin typeface="Calibri" pitchFamily="34" charset="0"/>
                          <a:ea typeface="Calibri" pitchFamily="34" charset="-122"/>
                          <a:cs typeface="Calibri" pitchFamily="34" charset="-120"/>
                        </a:rPr>
                        <a:t>0.80</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874301351"/>
                  </a:ext>
                </a:extLst>
              </a:tr>
              <a:tr h="301752">
                <a:tc>
                  <a:txBody>
                    <a:bodyPr/>
                    <a:lstStyle/>
                    <a:p>
                      <a:pPr marL="0" indent="0" algn="l">
                        <a:buNone/>
                      </a:pPr>
                      <a:r>
                        <a:rPr lang="en-US" sz="1000" b="1" dirty="0">
                          <a:solidFill>
                            <a:srgbClr val="1E293B"/>
                          </a:solidFill>
                          <a:latin typeface="Calibri" pitchFamily="34" charset="0"/>
                          <a:ea typeface="Calibri" pitchFamily="34" charset="-122"/>
                          <a:cs typeface="Calibri" pitchFamily="34" charset="-120"/>
                        </a:rPr>
                        <a:t>GAT</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0.69</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1000" dirty="0">
                          <a:solidFill>
                            <a:srgbClr val="1E293B"/>
                          </a:solidFill>
                          <a:latin typeface="Calibri" pitchFamily="34" charset="0"/>
                          <a:ea typeface="Calibri" pitchFamily="34" charset="-122"/>
                          <a:cs typeface="Calibri" pitchFamily="34" charset="-120"/>
                        </a:rPr>
                        <a:t>0.79</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769621587"/>
                  </a:ext>
                </a:extLst>
              </a:tr>
            </a:tbl>
          </a:graphicData>
        </a:graphic>
      </p:graphicFrame>
      <p:graphicFrame>
        <p:nvGraphicFramePr>
          <p:cNvPr id="9" name="Table 8">
            <a:extLst>
              <a:ext uri="{FF2B5EF4-FFF2-40B4-BE49-F238E27FC236}">
                <a16:creationId xmlns:a16="http://schemas.microsoft.com/office/drawing/2014/main" id="{459A3F55-5B21-0233-7EE5-999C1992430A}"/>
              </a:ext>
            </a:extLst>
          </p:cNvPr>
          <p:cNvGraphicFramePr>
            <a:graphicFrameLocks noGrp="1"/>
          </p:cNvGraphicFramePr>
          <p:nvPr>
            <p:extLst>
              <p:ext uri="{D42A27DB-BD31-4B8C-83A1-F6EECF244321}">
                <p14:modId xmlns:p14="http://schemas.microsoft.com/office/powerpoint/2010/main" val="1911667585"/>
              </p:ext>
            </p:extLst>
          </p:nvPr>
        </p:nvGraphicFramePr>
        <p:xfrm>
          <a:off x="7450284" y="1778508"/>
          <a:ext cx="1350126" cy="365760"/>
        </p:xfrm>
        <a:graphic>
          <a:graphicData uri="http://schemas.openxmlformats.org/drawingml/2006/table">
            <a:tbl>
              <a:tblPr/>
              <a:tblGrid>
                <a:gridCol w="675063">
                  <a:extLst>
                    <a:ext uri="{9D8B030D-6E8A-4147-A177-3AD203B41FA5}">
                      <a16:colId xmlns:a16="http://schemas.microsoft.com/office/drawing/2014/main" val="46775474"/>
                    </a:ext>
                  </a:extLst>
                </a:gridCol>
                <a:gridCol w="675063">
                  <a:extLst>
                    <a:ext uri="{9D8B030D-6E8A-4147-A177-3AD203B41FA5}">
                      <a16:colId xmlns:a16="http://schemas.microsoft.com/office/drawing/2014/main" val="850372376"/>
                    </a:ext>
                  </a:extLst>
                </a:gridCol>
              </a:tblGrid>
              <a:tr h="365760">
                <a:tc>
                  <a:txBody>
                    <a:bodyPr/>
                    <a:lstStyle/>
                    <a:p>
                      <a:pPr marL="0" indent="0" algn="ctr">
                        <a:buNone/>
                      </a:pPr>
                      <a:r>
                        <a:rPr lang="en-US" sz="1000" b="1" dirty="0" err="1">
                          <a:solidFill>
                            <a:srgbClr val="FFFFFF"/>
                          </a:solidFill>
                          <a:latin typeface="Calibri" pitchFamily="34" charset="0"/>
                          <a:ea typeface="Calibri" pitchFamily="34" charset="-122"/>
                          <a:cs typeface="Calibri" pitchFamily="34" charset="-120"/>
                        </a:rPr>
                        <a:t>HepTh</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1000" b="1" dirty="0" err="1">
                          <a:solidFill>
                            <a:srgbClr val="FFFFFF"/>
                          </a:solidFill>
                          <a:latin typeface="Calibri" pitchFamily="34" charset="0"/>
                          <a:ea typeface="Calibri" pitchFamily="34" charset="-122"/>
                          <a:cs typeface="Calibri" pitchFamily="34" charset="-120"/>
                        </a:rPr>
                        <a:t>LastFM</a:t>
                      </a:r>
                      <a:endParaRPr lang="en-US" sz="10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extLst>
                  <a:ext uri="{0D108BD9-81ED-4DB2-BD59-A6C34878D82A}">
                    <a16:rowId xmlns:a16="http://schemas.microsoft.com/office/drawing/2014/main" val="3400064097"/>
                  </a:ext>
                </a:extLst>
              </a:tr>
            </a:tbl>
          </a:graphicData>
        </a:graphic>
      </p:graphicFrame>
      <p:sp>
        <p:nvSpPr>
          <p:cNvPr id="11" name="TextBox 10">
            <a:extLst>
              <a:ext uri="{FF2B5EF4-FFF2-40B4-BE49-F238E27FC236}">
                <a16:creationId xmlns:a16="http://schemas.microsoft.com/office/drawing/2014/main" id="{5D838206-3C31-D904-288C-C037936096A9}"/>
              </a:ext>
            </a:extLst>
          </p:cNvPr>
          <p:cNvSpPr txBox="1"/>
          <p:nvPr/>
        </p:nvSpPr>
        <p:spPr>
          <a:xfrm>
            <a:off x="412865" y="883714"/>
            <a:ext cx="4572000" cy="307777"/>
          </a:xfrm>
          <a:prstGeom prst="rect">
            <a:avLst/>
          </a:prstGeom>
          <a:noFill/>
        </p:spPr>
        <p:txBody>
          <a:bodyPr wrap="square">
            <a:spAutoFit/>
          </a:bodyPr>
          <a:lstStyle/>
          <a:p>
            <a:r>
              <a:rPr lang="en-US" sz="1400" b="1" dirty="0">
                <a:solidFill>
                  <a:srgbClr val="0E7490"/>
                </a:solidFill>
                <a:latin typeface="Trebuchet MS" pitchFamily="34" charset="0"/>
                <a:ea typeface="Trebuchet MS" pitchFamily="34" charset="-122"/>
                <a:cs typeface="Trebuchet MS" pitchFamily="34" charset="-120"/>
              </a:rPr>
              <a:t>Path A: Unsupervised </a:t>
            </a:r>
            <a:endParaRPr lang="en-UA" dirty="0"/>
          </a:p>
        </p:txBody>
      </p:sp>
      <p:sp>
        <p:nvSpPr>
          <p:cNvPr id="13" name="TextBox 12">
            <a:extLst>
              <a:ext uri="{FF2B5EF4-FFF2-40B4-BE49-F238E27FC236}">
                <a16:creationId xmlns:a16="http://schemas.microsoft.com/office/drawing/2014/main" id="{9132D3AF-0D37-6005-7B18-13D2147D3C9E}"/>
              </a:ext>
            </a:extLst>
          </p:cNvPr>
          <p:cNvSpPr txBox="1"/>
          <p:nvPr/>
        </p:nvSpPr>
        <p:spPr>
          <a:xfrm>
            <a:off x="6535884" y="918246"/>
            <a:ext cx="1828800" cy="307777"/>
          </a:xfrm>
          <a:prstGeom prst="rect">
            <a:avLst/>
          </a:prstGeom>
          <a:noFill/>
        </p:spPr>
        <p:txBody>
          <a:bodyPr wrap="square">
            <a:spAutoFit/>
          </a:bodyPr>
          <a:lstStyle/>
          <a:p>
            <a:r>
              <a:rPr lang="en-US" sz="1400" b="1" dirty="0">
                <a:solidFill>
                  <a:srgbClr val="6D28D9"/>
                </a:solidFill>
                <a:latin typeface="Trebuchet MS" pitchFamily="34" charset="0"/>
                <a:ea typeface="Trebuchet MS" pitchFamily="34" charset="-122"/>
                <a:cs typeface="Trebuchet MS" pitchFamily="34" charset="-120"/>
              </a:rPr>
              <a:t>Path B: Supervised </a:t>
            </a:r>
            <a:endParaRPr lang="en-UA" dirty="0"/>
          </a:p>
        </p:txBody>
      </p:sp>
      <p:sp>
        <p:nvSpPr>
          <p:cNvPr id="14" name="Text 13">
            <a:extLst>
              <a:ext uri="{FF2B5EF4-FFF2-40B4-BE49-F238E27FC236}">
                <a16:creationId xmlns:a16="http://schemas.microsoft.com/office/drawing/2014/main" id="{193F1E3C-1E41-CECD-8071-69EAD5987625}"/>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10 / 34</a:t>
            </a:r>
            <a:endParaRPr lang="en-US" sz="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731520" y="365760"/>
            <a:ext cx="2743200" cy="36576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0" u="none" strike="noStrike" kern="0" cap="none" spc="300" normalizeH="0" baseline="0" noProof="0" dirty="0">
                <a:ln>
                  <a:noFill/>
                </a:ln>
                <a:solidFill>
                  <a:srgbClr val="0891B2"/>
                </a:solidFill>
                <a:effectLst/>
                <a:uLnTx/>
                <a:uFillTx/>
                <a:latin typeface="Calibri" pitchFamily="34" charset="0"/>
                <a:ea typeface="Calibri" pitchFamily="34" charset="-122"/>
                <a:cs typeface="Calibri" pitchFamily="34" charset="-120"/>
              </a:rPr>
              <a:t>FINDING 1</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 1"/>
          <p:cNvSpPr/>
          <p:nvPr/>
        </p:nvSpPr>
        <p:spPr>
          <a:xfrm>
            <a:off x="731520" y="731520"/>
            <a:ext cx="7680960" cy="54864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1" i="0" u="none" strike="noStrike" kern="1200" cap="none" spc="0" normalizeH="0" baseline="0" noProof="0" dirty="0">
                <a:ln>
                  <a:noFill/>
                </a:ln>
                <a:solidFill>
                  <a:srgbClr val="FFFFFF"/>
                </a:solidFill>
                <a:effectLst/>
                <a:uLnTx/>
                <a:uFillTx/>
                <a:latin typeface="Trebuchet MS" pitchFamily="34" charset="0"/>
                <a:ea typeface="Trebuchet MS" pitchFamily="34" charset="-122"/>
                <a:cs typeface="Trebuchet MS" pitchFamily="34" charset="-120"/>
              </a:rPr>
              <a:t>The predictor matters as much as the embedding</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Shape 2"/>
          <p:cNvSpPr/>
          <p:nvPr/>
        </p:nvSpPr>
        <p:spPr>
          <a:xfrm>
            <a:off x="731520" y="1554480"/>
            <a:ext cx="2286000" cy="1645920"/>
          </a:xfrm>
          <a:prstGeom prst="rect">
            <a:avLst/>
          </a:prstGeom>
          <a:solidFill>
            <a:srgbClr val="1E293B"/>
          </a:solidFill>
          <a:ln/>
          <a:effectLst>
            <a:outerShdw blurRad="76200" dist="25400" dir="8100000" algn="bl" rotWithShape="0">
              <a:srgbClr val="000000">
                <a:alpha val="12000"/>
              </a:srgbClr>
            </a:outerShdw>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 3"/>
          <p:cNvSpPr/>
          <p:nvPr/>
        </p:nvSpPr>
        <p:spPr>
          <a:xfrm>
            <a:off x="731520" y="1645920"/>
            <a:ext cx="2286000" cy="822960"/>
          </a:xfrm>
          <a:prstGeom prst="rect">
            <a:avLst/>
          </a:prstGeom>
          <a:noFill/>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srgbClr val="059669"/>
                </a:solidFill>
                <a:effectLst/>
                <a:uLnTx/>
                <a:uFillTx/>
                <a:latin typeface="Trebuchet MS" pitchFamily="34" charset="0"/>
                <a:ea typeface="Trebuchet MS" pitchFamily="34" charset="-122"/>
                <a:cs typeface="Trebuchet MS" pitchFamily="34" charset="-120"/>
              </a:rPr>
              <a:t>+17</a:t>
            </a:r>
            <a:endParaRPr kumimoji="0" lang="en-US" sz="4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Text 4"/>
          <p:cNvSpPr/>
          <p:nvPr/>
        </p:nvSpPr>
        <p:spPr>
          <a:xfrm>
            <a:off x="914400" y="2468880"/>
            <a:ext cx="1920240" cy="548640"/>
          </a:xfrm>
          <a:prstGeom prst="rect">
            <a:avLst/>
          </a:prstGeom>
          <a:noFill/>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HepTh Node2Vec</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LogReg 0.59 → RF 0.76</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hape 5"/>
          <p:cNvSpPr/>
          <p:nvPr/>
        </p:nvSpPr>
        <p:spPr>
          <a:xfrm>
            <a:off x="3291840" y="1554480"/>
            <a:ext cx="2286000" cy="1645920"/>
          </a:xfrm>
          <a:prstGeom prst="rect">
            <a:avLst/>
          </a:prstGeom>
          <a:solidFill>
            <a:srgbClr val="1E293B"/>
          </a:solidFill>
          <a:ln/>
          <a:effectLst>
            <a:outerShdw blurRad="76200" dist="25400" dir="8100000" algn="bl" rotWithShape="0">
              <a:srgbClr val="000000">
                <a:alpha val="12000"/>
              </a:srgbClr>
            </a:outerShdw>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Text 6"/>
          <p:cNvSpPr/>
          <p:nvPr/>
        </p:nvSpPr>
        <p:spPr>
          <a:xfrm>
            <a:off x="3291840" y="1645920"/>
            <a:ext cx="2286000" cy="822960"/>
          </a:xfrm>
          <a:prstGeom prst="rect">
            <a:avLst/>
          </a:prstGeom>
          <a:noFill/>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srgbClr val="059669"/>
                </a:solidFill>
                <a:effectLst/>
                <a:uLnTx/>
                <a:uFillTx/>
                <a:latin typeface="Trebuchet MS" pitchFamily="34" charset="0"/>
                <a:ea typeface="Trebuchet MS" pitchFamily="34" charset="-122"/>
                <a:cs typeface="Trebuchet MS" pitchFamily="34" charset="-120"/>
              </a:rPr>
              <a:t>+15</a:t>
            </a:r>
            <a:endParaRPr kumimoji="0" lang="en-US" sz="4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Text 7"/>
          <p:cNvSpPr/>
          <p:nvPr/>
        </p:nvSpPr>
        <p:spPr>
          <a:xfrm>
            <a:off x="3474720" y="2468880"/>
            <a:ext cx="1920240" cy="548640"/>
          </a:xfrm>
          <a:prstGeom prst="rect">
            <a:avLst/>
          </a:prstGeom>
          <a:noFill/>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Amazon DeepWalk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LogReg 0.66 → RF 0.84</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Shape 8"/>
          <p:cNvSpPr/>
          <p:nvPr/>
        </p:nvSpPr>
        <p:spPr>
          <a:xfrm>
            <a:off x="5852160" y="1554480"/>
            <a:ext cx="2286000" cy="1645920"/>
          </a:xfrm>
          <a:prstGeom prst="rect">
            <a:avLst/>
          </a:prstGeom>
          <a:solidFill>
            <a:srgbClr val="1E293B"/>
          </a:solidFill>
          <a:ln/>
          <a:effectLst>
            <a:outerShdw blurRad="76200" dist="25400" dir="8100000" algn="bl" rotWithShape="0">
              <a:srgbClr val="000000">
                <a:alpha val="12000"/>
              </a:srgbClr>
            </a:outerShdw>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Text 9"/>
          <p:cNvSpPr/>
          <p:nvPr/>
        </p:nvSpPr>
        <p:spPr>
          <a:xfrm>
            <a:off x="5852160" y="1645920"/>
            <a:ext cx="2286000" cy="822960"/>
          </a:xfrm>
          <a:prstGeom prst="rect">
            <a:avLst/>
          </a:prstGeom>
          <a:noFill/>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srgbClr val="EA580C"/>
                </a:solidFill>
                <a:effectLst/>
                <a:uLnTx/>
                <a:uFillTx/>
                <a:latin typeface="Trebuchet MS" pitchFamily="34" charset="0"/>
                <a:ea typeface="Trebuchet MS" pitchFamily="34" charset="-122"/>
                <a:cs typeface="Trebuchet MS" pitchFamily="34" charset="-120"/>
              </a:rPr>
              <a:t>−2</a:t>
            </a:r>
            <a:endParaRPr kumimoji="0" lang="en-US" sz="4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 10"/>
          <p:cNvSpPr/>
          <p:nvPr/>
        </p:nvSpPr>
        <p:spPr>
          <a:xfrm>
            <a:off x="6035040" y="2468880"/>
            <a:ext cx="1920240" cy="548640"/>
          </a:xfrm>
          <a:prstGeom prst="rect">
            <a:avLst/>
          </a:prstGeom>
          <a:noFill/>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LastFM DeepWalk</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LogReg 0.78 → RF 0.76</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Text 11"/>
          <p:cNvSpPr/>
          <p:nvPr/>
        </p:nvSpPr>
        <p:spPr>
          <a:xfrm>
            <a:off x="731520" y="3566160"/>
            <a:ext cx="7680960" cy="640080"/>
          </a:xfrm>
          <a:prstGeom prst="rect">
            <a:avLst/>
          </a:prstGeom>
          <a:noFill/>
          <a:ln/>
        </p:spPr>
        <p:txBody>
          <a:bodyPr wrap="square" lIns="0" tIns="0" rIns="0" bIns="0" rtlCol="0" anchor="ctr"/>
          <a:lstStyle/>
          <a:p>
            <a:pPr marL="0" marR="0" lvl="0" indent="0" algn="l" defTabSz="914400" rtl="0" eaLnBrk="1" fontAlgn="auto" latinLnBrk="0" hangingPunct="1">
              <a:lnSpc>
                <a:spcPct val="14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CBD5E1"/>
                </a:solidFill>
                <a:effectLst/>
                <a:uLnTx/>
                <a:uFillTx/>
                <a:latin typeface="Calibri" pitchFamily="34" charset="0"/>
                <a:ea typeface="Calibri" pitchFamily="34" charset="-122"/>
                <a:cs typeface="Calibri" pitchFamily="34" charset="-120"/>
              </a:rPr>
              <a:t>Walk-based embeddings optimize for graph proximity, not class separation. Class boundaries in embedding space are nonlinear. RF carves irregular decision regions; LogReg can only draw straight hyperplanes.</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Text 12"/>
          <p:cNvSpPr/>
          <p:nvPr/>
        </p:nvSpPr>
        <p:spPr>
          <a:xfrm>
            <a:off x="731520" y="4206240"/>
            <a:ext cx="7680960" cy="54864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EA580C"/>
                </a:solidFill>
                <a:effectLst/>
                <a:uLnTx/>
                <a:uFillTx/>
                <a:latin typeface="Calibri" pitchFamily="34" charset="0"/>
                <a:ea typeface="Calibri" pitchFamily="34" charset="-122"/>
                <a:cs typeface="Calibri" pitchFamily="34" charset="-120"/>
              </a:rPr>
              <a:t>On LastFM the gap reverses: the social graph has strong country-level homophily, so DeepWalk walks already separate countries in a roughly linear way. RF slightly overfits on 18 classes.</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Text 13">
            <a:extLst>
              <a:ext uri="{FF2B5EF4-FFF2-40B4-BE49-F238E27FC236}">
                <a16:creationId xmlns:a16="http://schemas.microsoft.com/office/drawing/2014/main" id="{8D81D91D-4B74-9C33-C902-95CF656E0D37}"/>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11 / 34</a:t>
            </a:r>
            <a:endParaRPr lang="en-US" sz="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7315200" cy="411480"/>
          </a:xfrm>
          <a:prstGeom prst="rect">
            <a:avLst/>
          </a:prstGeom>
          <a:noFill/>
          <a:ln/>
        </p:spPr>
        <p:txBody>
          <a:bodyPr wrap="square" lIns="0" tIns="0" rIns="0" bIns="0" rtlCol="0" anchor="ctr"/>
          <a:lstStyle/>
          <a:p>
            <a:pPr marL="0" indent="0">
              <a:buNone/>
            </a:pPr>
            <a:r>
              <a:rPr lang="en-US" sz="2400" b="1" dirty="0">
                <a:solidFill>
                  <a:srgbClr val="1E293B"/>
                </a:solidFill>
                <a:latin typeface="Trebuchet MS" pitchFamily="34" charset="0"/>
                <a:ea typeface="Trebuchet MS" pitchFamily="34" charset="-122"/>
                <a:cs typeface="Trebuchet MS" pitchFamily="34" charset="-120"/>
              </a:rPr>
              <a:t>Link prediction pipeline</a:t>
            </a:r>
            <a:endParaRPr lang="en-US" sz="2400" dirty="0"/>
          </a:p>
        </p:txBody>
      </p:sp>
      <p:sp>
        <p:nvSpPr>
          <p:cNvPr id="3" name="Shape 1"/>
          <p:cNvSpPr/>
          <p:nvPr/>
        </p:nvSpPr>
        <p:spPr>
          <a:xfrm>
            <a:off x="274320" y="822960"/>
            <a:ext cx="1371600" cy="594360"/>
          </a:xfrm>
          <a:prstGeom prst="roundRect">
            <a:avLst>
              <a:gd name="adj" fmla="val 12308"/>
            </a:avLst>
          </a:prstGeom>
          <a:solidFill>
            <a:srgbClr val="1E293B"/>
          </a:solidFill>
          <a:ln/>
          <a:effectLst>
            <a:outerShdw blurRad="76200" dist="25400" dir="8100000" algn="bl" rotWithShape="0">
              <a:srgbClr val="000000">
                <a:alpha val="12000"/>
              </a:srgbClr>
            </a:outerShdw>
          </a:effectLst>
        </p:spPr>
        <p:txBody>
          <a:bodyPr/>
          <a:lstStyle/>
          <a:p>
            <a:endParaRPr lang="en-UA"/>
          </a:p>
        </p:txBody>
      </p:sp>
      <p:sp>
        <p:nvSpPr>
          <p:cNvPr id="4" name="Text 2"/>
          <p:cNvSpPr/>
          <p:nvPr/>
        </p:nvSpPr>
        <p:spPr>
          <a:xfrm>
            <a:off x="274320" y="822960"/>
            <a:ext cx="1371600" cy="594360"/>
          </a:xfrm>
          <a:prstGeom prst="rect">
            <a:avLst/>
          </a:prstGeom>
          <a:noFill/>
          <a:ln/>
        </p:spPr>
        <p:txBody>
          <a:bodyPr wrap="square" lIns="25400" tIns="25400" rIns="25400" bIns="254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Full graph</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(all edges)</a:t>
            </a:r>
            <a:endParaRPr lang="en-US" sz="900" dirty="0"/>
          </a:p>
        </p:txBody>
      </p:sp>
      <p:sp>
        <p:nvSpPr>
          <p:cNvPr id="5" name="Shape 3"/>
          <p:cNvSpPr/>
          <p:nvPr/>
        </p:nvSpPr>
        <p:spPr>
          <a:xfrm>
            <a:off x="1691640" y="1106424"/>
            <a:ext cx="246888" cy="22860"/>
          </a:xfrm>
          <a:prstGeom prst="rect">
            <a:avLst/>
          </a:prstGeom>
          <a:solidFill>
            <a:srgbClr val="94A3B8"/>
          </a:solidFill>
          <a:ln/>
        </p:spPr>
        <p:txBody>
          <a:bodyPr/>
          <a:lstStyle/>
          <a:p>
            <a:endParaRPr lang="en-UA"/>
          </a:p>
        </p:txBody>
      </p:sp>
      <p:sp>
        <p:nvSpPr>
          <p:cNvPr id="6" name="Shape 4"/>
          <p:cNvSpPr/>
          <p:nvPr/>
        </p:nvSpPr>
        <p:spPr>
          <a:xfrm rot="5400000">
            <a:off x="1901952" y="1051560"/>
            <a:ext cx="109728" cy="128016"/>
          </a:xfrm>
          <a:prstGeom prst="triangle">
            <a:avLst/>
          </a:prstGeom>
          <a:solidFill>
            <a:srgbClr val="94A3B8"/>
          </a:solidFill>
          <a:ln/>
        </p:spPr>
        <p:txBody>
          <a:bodyPr/>
          <a:lstStyle/>
          <a:p>
            <a:endParaRPr lang="en-UA"/>
          </a:p>
        </p:txBody>
      </p:sp>
      <p:sp>
        <p:nvSpPr>
          <p:cNvPr id="7" name="Shape 5"/>
          <p:cNvSpPr/>
          <p:nvPr/>
        </p:nvSpPr>
        <p:spPr>
          <a:xfrm>
            <a:off x="2057400" y="731520"/>
            <a:ext cx="1828800" cy="777240"/>
          </a:xfrm>
          <a:prstGeom prst="roundRect">
            <a:avLst>
              <a:gd name="adj" fmla="val 9412"/>
            </a:avLst>
          </a:prstGeom>
          <a:solidFill>
            <a:srgbClr val="FFF7ED"/>
          </a:solidFill>
          <a:ln/>
          <a:effectLst>
            <a:outerShdw blurRad="76200" dist="25400" dir="8100000" algn="bl" rotWithShape="0">
              <a:srgbClr val="000000">
                <a:alpha val="12000"/>
              </a:srgbClr>
            </a:outerShdw>
          </a:effectLst>
        </p:spPr>
        <p:txBody>
          <a:bodyPr/>
          <a:lstStyle/>
          <a:p>
            <a:endParaRPr lang="en-UA"/>
          </a:p>
        </p:txBody>
      </p:sp>
      <p:sp>
        <p:nvSpPr>
          <p:cNvPr id="8" name="Text 6"/>
          <p:cNvSpPr/>
          <p:nvPr/>
        </p:nvSpPr>
        <p:spPr>
          <a:xfrm>
            <a:off x="2057400" y="777240"/>
            <a:ext cx="1828800" cy="228600"/>
          </a:xfrm>
          <a:prstGeom prst="rect">
            <a:avLst/>
          </a:prstGeom>
          <a:noFill/>
          <a:ln/>
        </p:spPr>
        <p:txBody>
          <a:bodyPr wrap="square" lIns="0" tIns="0" rIns="0" bIns="0" rtlCol="0" anchor="ctr"/>
          <a:lstStyle/>
          <a:p>
            <a:pPr marL="0" indent="0" algn="ctr">
              <a:buNone/>
            </a:pPr>
            <a:r>
              <a:rPr lang="en-US" sz="900" b="1" dirty="0">
                <a:solidFill>
                  <a:srgbClr val="EA580C"/>
                </a:solidFill>
                <a:latin typeface="Trebuchet MS" pitchFamily="34" charset="0"/>
                <a:ea typeface="Trebuchet MS" pitchFamily="34" charset="-122"/>
                <a:cs typeface="Trebuchet MS" pitchFamily="34" charset="-120"/>
              </a:rPr>
              <a:t>Edge split</a:t>
            </a:r>
            <a:endParaRPr lang="en-US" sz="900" dirty="0"/>
          </a:p>
        </p:txBody>
      </p:sp>
      <p:sp>
        <p:nvSpPr>
          <p:cNvPr id="9" name="Text 7"/>
          <p:cNvSpPr/>
          <p:nvPr/>
        </p:nvSpPr>
        <p:spPr>
          <a:xfrm>
            <a:off x="2057400" y="1005840"/>
            <a:ext cx="1828800" cy="457200"/>
          </a:xfrm>
          <a:prstGeom prst="rect">
            <a:avLst/>
          </a:prstGeom>
          <a:noFill/>
          <a:ln/>
        </p:spPr>
        <p:txBody>
          <a:bodyPr wrap="square" lIns="0" tIns="0" rIns="0" bIns="0" rtlCol="0" anchor="ctr"/>
          <a:lstStyle/>
          <a:p>
            <a:pPr marL="0" indent="0" algn="ctr">
              <a:buNone/>
            </a:pPr>
            <a:r>
              <a:rPr lang="en-US" sz="800" dirty="0">
                <a:solidFill>
                  <a:srgbClr val="475569"/>
                </a:solidFill>
                <a:latin typeface="Calibri" pitchFamily="34" charset="0"/>
                <a:ea typeface="Calibri" pitchFamily="34" charset="-122"/>
                <a:cs typeface="Calibri" pitchFamily="34" charset="-120"/>
              </a:rPr>
              <a:t>90% train edges</a:t>
            </a:r>
            <a:endParaRPr lang="en-US" sz="800" dirty="0"/>
          </a:p>
          <a:p>
            <a:pPr marL="0" indent="0" algn="ctr">
              <a:buNone/>
            </a:pPr>
            <a:r>
              <a:rPr lang="en-US" sz="800" dirty="0">
                <a:solidFill>
                  <a:srgbClr val="475569"/>
                </a:solidFill>
                <a:latin typeface="Calibri" pitchFamily="34" charset="0"/>
                <a:ea typeface="Calibri" pitchFamily="34" charset="-122"/>
                <a:cs typeface="Calibri" pitchFamily="34" charset="-120"/>
              </a:rPr>
              <a:t>10% test edges</a:t>
            </a:r>
            <a:endParaRPr lang="en-US" sz="800" dirty="0"/>
          </a:p>
          <a:p>
            <a:pPr marL="0" indent="0" algn="ctr">
              <a:buNone/>
            </a:pPr>
            <a:r>
              <a:rPr lang="en-US" sz="800" dirty="0">
                <a:solidFill>
                  <a:srgbClr val="475569"/>
                </a:solidFill>
                <a:latin typeface="Calibri" pitchFamily="34" charset="0"/>
                <a:ea typeface="Calibri" pitchFamily="34" charset="-122"/>
                <a:cs typeface="Calibri" pitchFamily="34" charset="-120"/>
              </a:rPr>
              <a:t>+ negative samples</a:t>
            </a:r>
            <a:endParaRPr lang="en-US" sz="800" dirty="0"/>
          </a:p>
        </p:txBody>
      </p:sp>
      <p:sp>
        <p:nvSpPr>
          <p:cNvPr id="10" name="Text 8"/>
          <p:cNvSpPr/>
          <p:nvPr/>
        </p:nvSpPr>
        <p:spPr>
          <a:xfrm>
            <a:off x="274320" y="1737360"/>
            <a:ext cx="2743200" cy="228600"/>
          </a:xfrm>
          <a:prstGeom prst="rect">
            <a:avLst/>
          </a:prstGeom>
          <a:noFill/>
          <a:ln/>
        </p:spPr>
        <p:txBody>
          <a:bodyPr wrap="square" lIns="0" tIns="0" rIns="0" bIns="0" rtlCol="0" anchor="ctr"/>
          <a:lstStyle/>
          <a:p>
            <a:pPr marL="0" indent="0">
              <a:buNone/>
            </a:pPr>
            <a:r>
              <a:rPr lang="en-US" sz="1000" b="1" dirty="0">
                <a:solidFill>
                  <a:srgbClr val="0E7490"/>
                </a:solidFill>
                <a:latin typeface="Trebuchet MS" pitchFamily="34" charset="0"/>
                <a:ea typeface="Trebuchet MS" pitchFamily="34" charset="-122"/>
                <a:cs typeface="Trebuchet MS" pitchFamily="34" charset="-120"/>
              </a:rPr>
              <a:t>Shallow Embedding methods</a:t>
            </a:r>
            <a:endParaRPr lang="en-US" sz="1000" dirty="0"/>
          </a:p>
        </p:txBody>
      </p:sp>
      <p:sp>
        <p:nvSpPr>
          <p:cNvPr id="11" name="Shape 9"/>
          <p:cNvSpPr/>
          <p:nvPr/>
        </p:nvSpPr>
        <p:spPr>
          <a:xfrm>
            <a:off x="274320" y="2011680"/>
            <a:ext cx="1371600" cy="502920"/>
          </a:xfrm>
          <a:prstGeom prst="roundRect">
            <a:avLst>
              <a:gd name="adj" fmla="val 14545"/>
            </a:avLst>
          </a:prstGeom>
          <a:solidFill>
            <a:srgbClr val="1E293B"/>
          </a:solidFill>
          <a:ln/>
          <a:effectLst>
            <a:outerShdw blurRad="76200" dist="25400" dir="8100000" algn="bl" rotWithShape="0">
              <a:srgbClr val="000000">
                <a:alpha val="12000"/>
              </a:srgbClr>
            </a:outerShdw>
          </a:effectLst>
        </p:spPr>
        <p:txBody>
          <a:bodyPr/>
          <a:lstStyle/>
          <a:p>
            <a:endParaRPr lang="en-UA"/>
          </a:p>
        </p:txBody>
      </p:sp>
      <p:sp>
        <p:nvSpPr>
          <p:cNvPr id="12" name="Text 10"/>
          <p:cNvSpPr/>
          <p:nvPr/>
        </p:nvSpPr>
        <p:spPr>
          <a:xfrm>
            <a:off x="274320" y="2011680"/>
            <a:ext cx="137160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Train graph</a:t>
            </a:r>
            <a:endParaRPr lang="en-US" sz="800" dirty="0"/>
          </a:p>
          <a:p>
            <a:pPr marL="0" indent="0" algn="ctr">
              <a:buNone/>
            </a:pPr>
            <a:r>
              <a:rPr lang="en-US" sz="800" b="1" dirty="0">
                <a:solidFill>
                  <a:srgbClr val="FFFFFF"/>
                </a:solidFill>
                <a:latin typeface="Calibri" pitchFamily="34" charset="0"/>
                <a:ea typeface="Calibri" pitchFamily="34" charset="-122"/>
                <a:cs typeface="Calibri" pitchFamily="34" charset="-120"/>
              </a:rPr>
              <a:t>(90% edges)</a:t>
            </a:r>
            <a:endParaRPr lang="en-US" sz="800" dirty="0"/>
          </a:p>
        </p:txBody>
      </p:sp>
      <p:sp>
        <p:nvSpPr>
          <p:cNvPr id="13" name="Shape 11"/>
          <p:cNvSpPr/>
          <p:nvPr/>
        </p:nvSpPr>
        <p:spPr>
          <a:xfrm>
            <a:off x="1691640" y="2249424"/>
            <a:ext cx="201168" cy="22860"/>
          </a:xfrm>
          <a:prstGeom prst="rect">
            <a:avLst/>
          </a:prstGeom>
          <a:solidFill>
            <a:srgbClr val="94A3B8"/>
          </a:solidFill>
          <a:ln/>
        </p:spPr>
        <p:txBody>
          <a:bodyPr/>
          <a:lstStyle/>
          <a:p>
            <a:endParaRPr lang="en-UA"/>
          </a:p>
        </p:txBody>
      </p:sp>
      <p:sp>
        <p:nvSpPr>
          <p:cNvPr id="14" name="Shape 12"/>
          <p:cNvSpPr/>
          <p:nvPr/>
        </p:nvSpPr>
        <p:spPr>
          <a:xfrm rot="5400000">
            <a:off x="1856232" y="2194560"/>
            <a:ext cx="109728" cy="128016"/>
          </a:xfrm>
          <a:prstGeom prst="triangle">
            <a:avLst/>
          </a:prstGeom>
          <a:solidFill>
            <a:srgbClr val="94A3B8"/>
          </a:solidFill>
          <a:ln/>
        </p:spPr>
        <p:txBody>
          <a:bodyPr/>
          <a:lstStyle/>
          <a:p>
            <a:endParaRPr lang="en-UA"/>
          </a:p>
        </p:txBody>
      </p:sp>
      <p:sp>
        <p:nvSpPr>
          <p:cNvPr id="15" name="Shape 13"/>
          <p:cNvSpPr/>
          <p:nvPr/>
        </p:nvSpPr>
        <p:spPr>
          <a:xfrm>
            <a:off x="2011680" y="2011680"/>
            <a:ext cx="1463040" cy="502920"/>
          </a:xfrm>
          <a:prstGeom prst="roundRect">
            <a:avLst>
              <a:gd name="adj" fmla="val 14545"/>
            </a:avLst>
          </a:prstGeom>
          <a:solidFill>
            <a:srgbClr val="0E7490"/>
          </a:solidFill>
          <a:ln/>
          <a:effectLst>
            <a:outerShdw blurRad="76200" dist="25400" dir="8100000" algn="bl" rotWithShape="0">
              <a:srgbClr val="000000">
                <a:alpha val="12000"/>
              </a:srgbClr>
            </a:outerShdw>
          </a:effectLst>
        </p:spPr>
        <p:txBody>
          <a:bodyPr/>
          <a:lstStyle/>
          <a:p>
            <a:endParaRPr lang="en-UA"/>
          </a:p>
        </p:txBody>
      </p:sp>
      <p:sp>
        <p:nvSpPr>
          <p:cNvPr id="16" name="Text 14"/>
          <p:cNvSpPr/>
          <p:nvPr/>
        </p:nvSpPr>
        <p:spPr>
          <a:xfrm>
            <a:off x="2011680" y="2011680"/>
            <a:ext cx="146304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Learn embed.</a:t>
            </a:r>
            <a:endParaRPr lang="en-US" sz="800" dirty="0"/>
          </a:p>
          <a:p>
            <a:pPr marL="0" indent="0" algn="ctr">
              <a:buNone/>
            </a:pPr>
            <a:r>
              <a:rPr lang="en-US" sz="800" b="1" dirty="0">
                <a:solidFill>
                  <a:srgbClr val="FFFFFF"/>
                </a:solidFill>
                <a:latin typeface="Calibri" pitchFamily="34" charset="0"/>
                <a:ea typeface="Calibri" pitchFamily="34" charset="-122"/>
                <a:cs typeface="Calibri" pitchFamily="34" charset="-120"/>
              </a:rPr>
              <a:t>on train graph</a:t>
            </a:r>
            <a:endParaRPr lang="en-US" sz="800" dirty="0"/>
          </a:p>
        </p:txBody>
      </p:sp>
      <p:sp>
        <p:nvSpPr>
          <p:cNvPr id="17" name="Shape 15"/>
          <p:cNvSpPr/>
          <p:nvPr/>
        </p:nvSpPr>
        <p:spPr>
          <a:xfrm>
            <a:off x="3520440" y="2249424"/>
            <a:ext cx="201168" cy="22860"/>
          </a:xfrm>
          <a:prstGeom prst="rect">
            <a:avLst/>
          </a:prstGeom>
          <a:solidFill>
            <a:srgbClr val="94A3B8"/>
          </a:solidFill>
          <a:ln/>
        </p:spPr>
        <p:txBody>
          <a:bodyPr/>
          <a:lstStyle/>
          <a:p>
            <a:endParaRPr lang="en-UA"/>
          </a:p>
        </p:txBody>
      </p:sp>
      <p:sp>
        <p:nvSpPr>
          <p:cNvPr id="18" name="Shape 16"/>
          <p:cNvSpPr/>
          <p:nvPr/>
        </p:nvSpPr>
        <p:spPr>
          <a:xfrm rot="5400000">
            <a:off x="3685032" y="2194560"/>
            <a:ext cx="109728" cy="128016"/>
          </a:xfrm>
          <a:prstGeom prst="triangle">
            <a:avLst/>
          </a:prstGeom>
          <a:solidFill>
            <a:srgbClr val="94A3B8"/>
          </a:solidFill>
          <a:ln/>
        </p:spPr>
        <p:txBody>
          <a:bodyPr/>
          <a:lstStyle/>
          <a:p>
            <a:endParaRPr lang="en-UA"/>
          </a:p>
        </p:txBody>
      </p:sp>
      <p:sp>
        <p:nvSpPr>
          <p:cNvPr id="19" name="Shape 17"/>
          <p:cNvSpPr/>
          <p:nvPr/>
        </p:nvSpPr>
        <p:spPr>
          <a:xfrm>
            <a:off x="3840480" y="2011680"/>
            <a:ext cx="1371600" cy="502920"/>
          </a:xfrm>
          <a:prstGeom prst="roundRect">
            <a:avLst>
              <a:gd name="adj" fmla="val 14545"/>
            </a:avLst>
          </a:prstGeom>
          <a:solidFill>
            <a:srgbClr val="7C3AED"/>
          </a:solidFill>
          <a:ln/>
          <a:effectLst>
            <a:outerShdw blurRad="76200" dist="25400" dir="8100000" algn="bl" rotWithShape="0">
              <a:srgbClr val="000000">
                <a:alpha val="12000"/>
              </a:srgbClr>
            </a:outerShdw>
          </a:effectLst>
        </p:spPr>
        <p:txBody>
          <a:bodyPr/>
          <a:lstStyle/>
          <a:p>
            <a:endParaRPr lang="en-UA"/>
          </a:p>
        </p:txBody>
      </p:sp>
      <p:sp>
        <p:nvSpPr>
          <p:cNvPr id="20" name="Text 18"/>
          <p:cNvSpPr/>
          <p:nvPr/>
        </p:nvSpPr>
        <p:spPr>
          <a:xfrm>
            <a:off x="3840480" y="2011680"/>
            <a:ext cx="137160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dot(u, v)</a:t>
            </a:r>
            <a:endParaRPr lang="en-US" sz="800" dirty="0"/>
          </a:p>
        </p:txBody>
      </p:sp>
      <p:sp>
        <p:nvSpPr>
          <p:cNvPr id="21" name="Shape 19"/>
          <p:cNvSpPr/>
          <p:nvPr/>
        </p:nvSpPr>
        <p:spPr>
          <a:xfrm>
            <a:off x="5257800" y="2249424"/>
            <a:ext cx="201168" cy="22860"/>
          </a:xfrm>
          <a:prstGeom prst="rect">
            <a:avLst/>
          </a:prstGeom>
          <a:solidFill>
            <a:srgbClr val="94A3B8"/>
          </a:solidFill>
          <a:ln/>
        </p:spPr>
        <p:txBody>
          <a:bodyPr/>
          <a:lstStyle/>
          <a:p>
            <a:endParaRPr lang="en-UA"/>
          </a:p>
        </p:txBody>
      </p:sp>
      <p:sp>
        <p:nvSpPr>
          <p:cNvPr id="22" name="Shape 20"/>
          <p:cNvSpPr/>
          <p:nvPr/>
        </p:nvSpPr>
        <p:spPr>
          <a:xfrm rot="5400000">
            <a:off x="5422392" y="2194560"/>
            <a:ext cx="109728" cy="128016"/>
          </a:xfrm>
          <a:prstGeom prst="triangle">
            <a:avLst/>
          </a:prstGeom>
          <a:solidFill>
            <a:srgbClr val="94A3B8"/>
          </a:solidFill>
          <a:ln/>
        </p:spPr>
        <p:txBody>
          <a:bodyPr/>
          <a:lstStyle/>
          <a:p>
            <a:endParaRPr lang="en-UA"/>
          </a:p>
        </p:txBody>
      </p:sp>
      <p:sp>
        <p:nvSpPr>
          <p:cNvPr id="23" name="Shape 21"/>
          <p:cNvSpPr/>
          <p:nvPr/>
        </p:nvSpPr>
        <p:spPr>
          <a:xfrm>
            <a:off x="5577840" y="2011680"/>
            <a:ext cx="914400" cy="502920"/>
          </a:xfrm>
          <a:prstGeom prst="roundRect">
            <a:avLst>
              <a:gd name="adj" fmla="val 14545"/>
            </a:avLst>
          </a:prstGeom>
          <a:solidFill>
            <a:srgbClr val="475569"/>
          </a:solidFill>
          <a:ln/>
          <a:effectLst>
            <a:outerShdw blurRad="76200" dist="25400" dir="8100000" algn="bl" rotWithShape="0">
              <a:srgbClr val="000000">
                <a:alpha val="12000"/>
              </a:srgbClr>
            </a:outerShdw>
          </a:effectLst>
        </p:spPr>
        <p:txBody>
          <a:bodyPr/>
          <a:lstStyle/>
          <a:p>
            <a:endParaRPr lang="en-UA"/>
          </a:p>
        </p:txBody>
      </p:sp>
      <p:sp>
        <p:nvSpPr>
          <p:cNvPr id="24" name="Text 22"/>
          <p:cNvSpPr/>
          <p:nvPr/>
        </p:nvSpPr>
        <p:spPr>
          <a:xfrm>
            <a:off x="5577840" y="2011680"/>
            <a:ext cx="91440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score</a:t>
            </a:r>
            <a:endParaRPr lang="en-US" sz="800" dirty="0"/>
          </a:p>
        </p:txBody>
      </p:sp>
      <p:sp>
        <p:nvSpPr>
          <p:cNvPr id="25" name="Shape 23"/>
          <p:cNvSpPr/>
          <p:nvPr/>
        </p:nvSpPr>
        <p:spPr>
          <a:xfrm>
            <a:off x="6537960" y="2249424"/>
            <a:ext cx="155448" cy="22860"/>
          </a:xfrm>
          <a:prstGeom prst="rect">
            <a:avLst/>
          </a:prstGeom>
          <a:solidFill>
            <a:srgbClr val="94A3B8"/>
          </a:solidFill>
          <a:ln/>
        </p:spPr>
        <p:txBody>
          <a:bodyPr/>
          <a:lstStyle/>
          <a:p>
            <a:endParaRPr lang="en-UA"/>
          </a:p>
        </p:txBody>
      </p:sp>
      <p:sp>
        <p:nvSpPr>
          <p:cNvPr id="26" name="Shape 24"/>
          <p:cNvSpPr/>
          <p:nvPr/>
        </p:nvSpPr>
        <p:spPr>
          <a:xfrm rot="5400000">
            <a:off x="6656832" y="2194560"/>
            <a:ext cx="109728" cy="128016"/>
          </a:xfrm>
          <a:prstGeom prst="triangle">
            <a:avLst/>
          </a:prstGeom>
          <a:solidFill>
            <a:srgbClr val="94A3B8"/>
          </a:solidFill>
          <a:ln/>
        </p:spPr>
        <p:txBody>
          <a:bodyPr/>
          <a:lstStyle/>
          <a:p>
            <a:endParaRPr lang="en-UA"/>
          </a:p>
        </p:txBody>
      </p:sp>
      <p:sp>
        <p:nvSpPr>
          <p:cNvPr id="27" name="Text 25"/>
          <p:cNvSpPr/>
          <p:nvPr/>
        </p:nvSpPr>
        <p:spPr>
          <a:xfrm>
            <a:off x="274320" y="2743200"/>
            <a:ext cx="3200400" cy="228600"/>
          </a:xfrm>
          <a:prstGeom prst="rect">
            <a:avLst/>
          </a:prstGeom>
          <a:noFill/>
          <a:ln/>
        </p:spPr>
        <p:txBody>
          <a:bodyPr wrap="square" lIns="0" tIns="0" rIns="0" bIns="0" rtlCol="0" anchor="ctr"/>
          <a:lstStyle/>
          <a:p>
            <a:pPr marL="0" indent="0">
              <a:buNone/>
            </a:pPr>
            <a:r>
              <a:rPr lang="en-US" sz="1000" b="1" dirty="0">
                <a:solidFill>
                  <a:srgbClr val="C2410C"/>
                </a:solidFill>
                <a:latin typeface="Trebuchet MS" pitchFamily="34" charset="0"/>
                <a:ea typeface="Trebuchet MS" pitchFamily="34" charset="-122"/>
                <a:cs typeface="Trebuchet MS" pitchFamily="34" charset="-120"/>
              </a:rPr>
              <a:t>KGE methods (TransE, DistMult)</a:t>
            </a:r>
            <a:endParaRPr lang="en-US" sz="1000" dirty="0"/>
          </a:p>
        </p:txBody>
      </p:sp>
      <p:sp>
        <p:nvSpPr>
          <p:cNvPr id="28" name="Shape 26"/>
          <p:cNvSpPr/>
          <p:nvPr/>
        </p:nvSpPr>
        <p:spPr>
          <a:xfrm>
            <a:off x="274320" y="3017520"/>
            <a:ext cx="1371600" cy="502920"/>
          </a:xfrm>
          <a:prstGeom prst="roundRect">
            <a:avLst>
              <a:gd name="adj" fmla="val 14545"/>
            </a:avLst>
          </a:prstGeom>
          <a:solidFill>
            <a:srgbClr val="1E293B"/>
          </a:solidFill>
          <a:ln/>
          <a:effectLst>
            <a:outerShdw blurRad="76200" dist="25400" dir="8100000" algn="bl" rotWithShape="0">
              <a:srgbClr val="000000">
                <a:alpha val="12000"/>
              </a:srgbClr>
            </a:outerShdw>
          </a:effectLst>
        </p:spPr>
        <p:txBody>
          <a:bodyPr/>
          <a:lstStyle/>
          <a:p>
            <a:endParaRPr lang="en-UA"/>
          </a:p>
        </p:txBody>
      </p:sp>
      <p:sp>
        <p:nvSpPr>
          <p:cNvPr id="29" name="Text 27"/>
          <p:cNvSpPr/>
          <p:nvPr/>
        </p:nvSpPr>
        <p:spPr>
          <a:xfrm>
            <a:off x="274320" y="3017520"/>
            <a:ext cx="137160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Train triples</a:t>
            </a:r>
            <a:endParaRPr lang="en-US" sz="800" dirty="0"/>
          </a:p>
          <a:p>
            <a:pPr marL="0" indent="0" algn="ctr">
              <a:buNone/>
            </a:pPr>
            <a:r>
              <a:rPr lang="en-US" sz="800" b="1" dirty="0">
                <a:solidFill>
                  <a:srgbClr val="FFFFFF"/>
                </a:solidFill>
                <a:latin typeface="Calibri" pitchFamily="34" charset="0"/>
                <a:ea typeface="Calibri" pitchFamily="34" charset="-122"/>
                <a:cs typeface="Calibri" pitchFamily="34" charset="-120"/>
              </a:rPr>
              <a:t>(h, r, t)</a:t>
            </a:r>
            <a:endParaRPr lang="en-US" sz="800" dirty="0"/>
          </a:p>
        </p:txBody>
      </p:sp>
      <p:sp>
        <p:nvSpPr>
          <p:cNvPr id="30" name="Shape 28"/>
          <p:cNvSpPr/>
          <p:nvPr/>
        </p:nvSpPr>
        <p:spPr>
          <a:xfrm>
            <a:off x="1691640" y="3255264"/>
            <a:ext cx="201168" cy="22860"/>
          </a:xfrm>
          <a:prstGeom prst="rect">
            <a:avLst/>
          </a:prstGeom>
          <a:solidFill>
            <a:srgbClr val="94A3B8"/>
          </a:solidFill>
          <a:ln/>
        </p:spPr>
        <p:txBody>
          <a:bodyPr/>
          <a:lstStyle/>
          <a:p>
            <a:endParaRPr lang="en-UA"/>
          </a:p>
        </p:txBody>
      </p:sp>
      <p:sp>
        <p:nvSpPr>
          <p:cNvPr id="31" name="Shape 29"/>
          <p:cNvSpPr/>
          <p:nvPr/>
        </p:nvSpPr>
        <p:spPr>
          <a:xfrm rot="5400000">
            <a:off x="1856232" y="3200400"/>
            <a:ext cx="109728" cy="128016"/>
          </a:xfrm>
          <a:prstGeom prst="triangle">
            <a:avLst/>
          </a:prstGeom>
          <a:solidFill>
            <a:srgbClr val="94A3B8"/>
          </a:solidFill>
          <a:ln/>
        </p:spPr>
        <p:txBody>
          <a:bodyPr/>
          <a:lstStyle/>
          <a:p>
            <a:endParaRPr lang="en-UA"/>
          </a:p>
        </p:txBody>
      </p:sp>
      <p:sp>
        <p:nvSpPr>
          <p:cNvPr id="32" name="Shape 30"/>
          <p:cNvSpPr/>
          <p:nvPr/>
        </p:nvSpPr>
        <p:spPr>
          <a:xfrm>
            <a:off x="2011680" y="3017520"/>
            <a:ext cx="1463040" cy="502920"/>
          </a:xfrm>
          <a:prstGeom prst="roundRect">
            <a:avLst>
              <a:gd name="adj" fmla="val 14545"/>
            </a:avLst>
          </a:prstGeom>
          <a:solidFill>
            <a:srgbClr val="C2410C"/>
          </a:solidFill>
          <a:ln/>
          <a:effectLst>
            <a:outerShdw blurRad="76200" dist="25400" dir="8100000" algn="bl" rotWithShape="0">
              <a:srgbClr val="000000">
                <a:alpha val="12000"/>
              </a:srgbClr>
            </a:outerShdw>
          </a:effectLst>
        </p:spPr>
        <p:txBody>
          <a:bodyPr/>
          <a:lstStyle/>
          <a:p>
            <a:endParaRPr lang="en-UA"/>
          </a:p>
        </p:txBody>
      </p:sp>
      <p:sp>
        <p:nvSpPr>
          <p:cNvPr id="33" name="Text 31"/>
          <p:cNvSpPr/>
          <p:nvPr/>
        </p:nvSpPr>
        <p:spPr>
          <a:xfrm>
            <a:off x="2011680" y="3017520"/>
            <a:ext cx="146304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Optimize</a:t>
            </a:r>
            <a:endParaRPr lang="en-US" sz="800" dirty="0"/>
          </a:p>
          <a:p>
            <a:pPr marL="0" indent="0" algn="ctr">
              <a:buNone/>
            </a:pPr>
            <a:r>
              <a:rPr lang="en-US" sz="800" b="1" dirty="0">
                <a:solidFill>
                  <a:srgbClr val="FFFFFF"/>
                </a:solidFill>
                <a:latin typeface="Calibri" pitchFamily="34" charset="0"/>
                <a:ea typeface="Calibri" pitchFamily="34" charset="-122"/>
                <a:cs typeface="Calibri" pitchFamily="34" charset="-120"/>
              </a:rPr>
              <a:t>h+r≈t / bilinear</a:t>
            </a:r>
            <a:endParaRPr lang="en-US" sz="800" dirty="0"/>
          </a:p>
        </p:txBody>
      </p:sp>
      <p:sp>
        <p:nvSpPr>
          <p:cNvPr id="34" name="Shape 32"/>
          <p:cNvSpPr/>
          <p:nvPr/>
        </p:nvSpPr>
        <p:spPr>
          <a:xfrm>
            <a:off x="3520440" y="3255264"/>
            <a:ext cx="201168" cy="22860"/>
          </a:xfrm>
          <a:prstGeom prst="rect">
            <a:avLst/>
          </a:prstGeom>
          <a:solidFill>
            <a:srgbClr val="94A3B8"/>
          </a:solidFill>
          <a:ln/>
        </p:spPr>
        <p:txBody>
          <a:bodyPr/>
          <a:lstStyle/>
          <a:p>
            <a:endParaRPr lang="en-UA"/>
          </a:p>
        </p:txBody>
      </p:sp>
      <p:sp>
        <p:nvSpPr>
          <p:cNvPr id="35" name="Shape 33"/>
          <p:cNvSpPr/>
          <p:nvPr/>
        </p:nvSpPr>
        <p:spPr>
          <a:xfrm rot="5400000">
            <a:off x="3685032" y="3200400"/>
            <a:ext cx="109728" cy="128016"/>
          </a:xfrm>
          <a:prstGeom prst="triangle">
            <a:avLst/>
          </a:prstGeom>
          <a:solidFill>
            <a:srgbClr val="94A3B8"/>
          </a:solidFill>
          <a:ln/>
        </p:spPr>
        <p:txBody>
          <a:bodyPr/>
          <a:lstStyle/>
          <a:p>
            <a:endParaRPr lang="en-UA"/>
          </a:p>
        </p:txBody>
      </p:sp>
      <p:sp>
        <p:nvSpPr>
          <p:cNvPr id="36" name="Shape 34"/>
          <p:cNvSpPr/>
          <p:nvPr/>
        </p:nvSpPr>
        <p:spPr>
          <a:xfrm>
            <a:off x="3840480" y="3017520"/>
            <a:ext cx="1371600" cy="502920"/>
          </a:xfrm>
          <a:prstGeom prst="roundRect">
            <a:avLst>
              <a:gd name="adj" fmla="val 14545"/>
            </a:avLst>
          </a:prstGeom>
          <a:solidFill>
            <a:srgbClr val="EA580C"/>
          </a:solidFill>
          <a:ln/>
          <a:effectLst>
            <a:outerShdw blurRad="76200" dist="25400" dir="8100000" algn="bl" rotWithShape="0">
              <a:srgbClr val="000000">
                <a:alpha val="12000"/>
              </a:srgbClr>
            </a:outerShdw>
          </a:effectLst>
        </p:spPr>
        <p:txBody>
          <a:bodyPr/>
          <a:lstStyle/>
          <a:p>
            <a:endParaRPr lang="en-UA"/>
          </a:p>
        </p:txBody>
      </p:sp>
      <p:sp>
        <p:nvSpPr>
          <p:cNvPr id="37" name="Text 35"/>
          <p:cNvSpPr/>
          <p:nvPr/>
        </p:nvSpPr>
        <p:spPr>
          <a:xfrm>
            <a:off x="3840480" y="3017520"/>
            <a:ext cx="137160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Native scoring</a:t>
            </a:r>
            <a:endParaRPr lang="en-US" sz="800" dirty="0"/>
          </a:p>
          <a:p>
            <a:pPr marL="0" indent="0" algn="ctr">
              <a:buNone/>
            </a:pPr>
            <a:r>
              <a:rPr lang="en-US" sz="800" b="1" dirty="0">
                <a:solidFill>
                  <a:srgbClr val="FFFFFF"/>
                </a:solidFill>
                <a:latin typeface="Calibri" pitchFamily="34" charset="0"/>
                <a:ea typeface="Calibri" pitchFamily="34" charset="-122"/>
                <a:cs typeface="Calibri" pitchFamily="34" charset="-120"/>
              </a:rPr>
              <a:t>(built-in)</a:t>
            </a:r>
            <a:endParaRPr lang="en-US" sz="800" dirty="0"/>
          </a:p>
        </p:txBody>
      </p:sp>
      <p:sp>
        <p:nvSpPr>
          <p:cNvPr id="38" name="Shape 36"/>
          <p:cNvSpPr/>
          <p:nvPr/>
        </p:nvSpPr>
        <p:spPr>
          <a:xfrm>
            <a:off x="5257800" y="3255264"/>
            <a:ext cx="201168" cy="22860"/>
          </a:xfrm>
          <a:prstGeom prst="rect">
            <a:avLst/>
          </a:prstGeom>
          <a:solidFill>
            <a:srgbClr val="94A3B8"/>
          </a:solidFill>
          <a:ln/>
        </p:spPr>
        <p:txBody>
          <a:bodyPr/>
          <a:lstStyle/>
          <a:p>
            <a:endParaRPr lang="en-UA"/>
          </a:p>
        </p:txBody>
      </p:sp>
      <p:sp>
        <p:nvSpPr>
          <p:cNvPr id="39" name="Shape 37"/>
          <p:cNvSpPr/>
          <p:nvPr/>
        </p:nvSpPr>
        <p:spPr>
          <a:xfrm rot="5400000">
            <a:off x="5422392" y="3200400"/>
            <a:ext cx="109728" cy="128016"/>
          </a:xfrm>
          <a:prstGeom prst="triangle">
            <a:avLst/>
          </a:prstGeom>
          <a:solidFill>
            <a:srgbClr val="94A3B8"/>
          </a:solidFill>
          <a:ln/>
        </p:spPr>
        <p:txBody>
          <a:bodyPr/>
          <a:lstStyle/>
          <a:p>
            <a:endParaRPr lang="en-UA"/>
          </a:p>
        </p:txBody>
      </p:sp>
      <p:sp>
        <p:nvSpPr>
          <p:cNvPr id="40" name="Shape 38"/>
          <p:cNvSpPr/>
          <p:nvPr/>
        </p:nvSpPr>
        <p:spPr>
          <a:xfrm>
            <a:off x="5577840" y="3017520"/>
            <a:ext cx="914400" cy="502920"/>
          </a:xfrm>
          <a:prstGeom prst="roundRect">
            <a:avLst>
              <a:gd name="adj" fmla="val 14545"/>
            </a:avLst>
          </a:prstGeom>
          <a:solidFill>
            <a:srgbClr val="475569"/>
          </a:solidFill>
          <a:ln/>
          <a:effectLst>
            <a:outerShdw blurRad="76200" dist="25400" dir="8100000" algn="bl" rotWithShape="0">
              <a:srgbClr val="000000">
                <a:alpha val="12000"/>
              </a:srgbClr>
            </a:outerShdw>
          </a:effectLst>
        </p:spPr>
        <p:txBody>
          <a:bodyPr/>
          <a:lstStyle/>
          <a:p>
            <a:endParaRPr lang="en-UA"/>
          </a:p>
        </p:txBody>
      </p:sp>
      <p:sp>
        <p:nvSpPr>
          <p:cNvPr id="41" name="Text 39"/>
          <p:cNvSpPr/>
          <p:nvPr/>
        </p:nvSpPr>
        <p:spPr>
          <a:xfrm>
            <a:off x="5577840" y="3017520"/>
            <a:ext cx="91440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score</a:t>
            </a:r>
            <a:endParaRPr lang="en-US" sz="800" dirty="0"/>
          </a:p>
        </p:txBody>
      </p:sp>
      <p:sp>
        <p:nvSpPr>
          <p:cNvPr id="42" name="Shape 40"/>
          <p:cNvSpPr/>
          <p:nvPr/>
        </p:nvSpPr>
        <p:spPr>
          <a:xfrm>
            <a:off x="6537960" y="3255264"/>
            <a:ext cx="155448" cy="22860"/>
          </a:xfrm>
          <a:prstGeom prst="rect">
            <a:avLst/>
          </a:prstGeom>
          <a:solidFill>
            <a:srgbClr val="94A3B8"/>
          </a:solidFill>
          <a:ln/>
        </p:spPr>
        <p:txBody>
          <a:bodyPr/>
          <a:lstStyle/>
          <a:p>
            <a:endParaRPr lang="en-UA"/>
          </a:p>
        </p:txBody>
      </p:sp>
      <p:sp>
        <p:nvSpPr>
          <p:cNvPr id="43" name="Shape 41"/>
          <p:cNvSpPr/>
          <p:nvPr/>
        </p:nvSpPr>
        <p:spPr>
          <a:xfrm rot="5400000">
            <a:off x="6656832" y="3200400"/>
            <a:ext cx="109728" cy="128016"/>
          </a:xfrm>
          <a:prstGeom prst="triangle">
            <a:avLst/>
          </a:prstGeom>
          <a:solidFill>
            <a:srgbClr val="94A3B8"/>
          </a:solidFill>
          <a:ln/>
        </p:spPr>
        <p:txBody>
          <a:bodyPr/>
          <a:lstStyle/>
          <a:p>
            <a:endParaRPr lang="en-UA"/>
          </a:p>
        </p:txBody>
      </p:sp>
      <p:sp>
        <p:nvSpPr>
          <p:cNvPr id="44" name="Text 42"/>
          <p:cNvSpPr/>
          <p:nvPr/>
        </p:nvSpPr>
        <p:spPr>
          <a:xfrm>
            <a:off x="274320" y="3749040"/>
            <a:ext cx="3200400" cy="228600"/>
          </a:xfrm>
          <a:prstGeom prst="rect">
            <a:avLst/>
          </a:prstGeom>
          <a:noFill/>
          <a:ln/>
        </p:spPr>
        <p:txBody>
          <a:bodyPr wrap="square" lIns="0" tIns="0" rIns="0" bIns="0" rtlCol="0" anchor="ctr"/>
          <a:lstStyle/>
          <a:p>
            <a:pPr marL="0" indent="0">
              <a:buNone/>
            </a:pPr>
            <a:r>
              <a:rPr lang="en-US" sz="1000" b="1" dirty="0">
                <a:solidFill>
                  <a:srgbClr val="64748B"/>
                </a:solidFill>
                <a:latin typeface="Trebuchet MS" pitchFamily="34" charset="0"/>
                <a:ea typeface="Trebuchet MS" pitchFamily="34" charset="-122"/>
                <a:cs typeface="Trebuchet MS" pitchFamily="34" charset="-120"/>
              </a:rPr>
              <a:t>Heuristic baselines (no training)</a:t>
            </a:r>
            <a:endParaRPr lang="en-US" sz="1000" dirty="0"/>
          </a:p>
        </p:txBody>
      </p:sp>
      <p:sp>
        <p:nvSpPr>
          <p:cNvPr id="45" name="Shape 43"/>
          <p:cNvSpPr/>
          <p:nvPr/>
        </p:nvSpPr>
        <p:spPr>
          <a:xfrm>
            <a:off x="274320" y="4023360"/>
            <a:ext cx="1371600" cy="502920"/>
          </a:xfrm>
          <a:prstGeom prst="roundRect">
            <a:avLst>
              <a:gd name="adj" fmla="val 14545"/>
            </a:avLst>
          </a:prstGeom>
          <a:solidFill>
            <a:srgbClr val="1E293B"/>
          </a:solidFill>
          <a:ln/>
          <a:effectLst>
            <a:outerShdw blurRad="76200" dist="25400" dir="8100000" algn="bl" rotWithShape="0">
              <a:srgbClr val="000000">
                <a:alpha val="12000"/>
              </a:srgbClr>
            </a:outerShdw>
          </a:effectLst>
        </p:spPr>
        <p:txBody>
          <a:bodyPr/>
          <a:lstStyle/>
          <a:p>
            <a:endParaRPr lang="en-UA"/>
          </a:p>
        </p:txBody>
      </p:sp>
      <p:sp>
        <p:nvSpPr>
          <p:cNvPr id="46" name="Text 44"/>
          <p:cNvSpPr/>
          <p:nvPr/>
        </p:nvSpPr>
        <p:spPr>
          <a:xfrm>
            <a:off x="274320" y="4023360"/>
            <a:ext cx="137160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Train graph</a:t>
            </a:r>
            <a:endParaRPr lang="en-US" sz="800" dirty="0"/>
          </a:p>
          <a:p>
            <a:pPr marL="0" indent="0" algn="ctr">
              <a:buNone/>
            </a:pPr>
            <a:r>
              <a:rPr lang="en-US" sz="800" b="1" dirty="0">
                <a:solidFill>
                  <a:srgbClr val="FFFFFF"/>
                </a:solidFill>
                <a:latin typeface="Calibri" pitchFamily="34" charset="0"/>
                <a:ea typeface="Calibri" pitchFamily="34" charset="-122"/>
                <a:cs typeface="Calibri" pitchFamily="34" charset="-120"/>
              </a:rPr>
              <a:t>structure</a:t>
            </a:r>
            <a:endParaRPr lang="en-US" sz="800" dirty="0"/>
          </a:p>
        </p:txBody>
      </p:sp>
      <p:sp>
        <p:nvSpPr>
          <p:cNvPr id="47" name="Shape 45"/>
          <p:cNvSpPr/>
          <p:nvPr/>
        </p:nvSpPr>
        <p:spPr>
          <a:xfrm>
            <a:off x="1691640" y="4261104"/>
            <a:ext cx="201168" cy="22860"/>
          </a:xfrm>
          <a:prstGeom prst="rect">
            <a:avLst/>
          </a:prstGeom>
          <a:solidFill>
            <a:srgbClr val="94A3B8"/>
          </a:solidFill>
          <a:ln/>
        </p:spPr>
        <p:txBody>
          <a:bodyPr/>
          <a:lstStyle/>
          <a:p>
            <a:endParaRPr lang="en-UA"/>
          </a:p>
        </p:txBody>
      </p:sp>
      <p:sp>
        <p:nvSpPr>
          <p:cNvPr id="48" name="Shape 46"/>
          <p:cNvSpPr/>
          <p:nvPr/>
        </p:nvSpPr>
        <p:spPr>
          <a:xfrm rot="5400000">
            <a:off x="1856232" y="4206240"/>
            <a:ext cx="109728" cy="128016"/>
          </a:xfrm>
          <a:prstGeom prst="triangle">
            <a:avLst/>
          </a:prstGeom>
          <a:solidFill>
            <a:srgbClr val="94A3B8"/>
          </a:solidFill>
          <a:ln/>
        </p:spPr>
        <p:txBody>
          <a:bodyPr/>
          <a:lstStyle/>
          <a:p>
            <a:endParaRPr lang="en-UA"/>
          </a:p>
        </p:txBody>
      </p:sp>
      <p:sp>
        <p:nvSpPr>
          <p:cNvPr id="49" name="Shape 47"/>
          <p:cNvSpPr/>
          <p:nvPr/>
        </p:nvSpPr>
        <p:spPr>
          <a:xfrm>
            <a:off x="2011680" y="4023360"/>
            <a:ext cx="1463040" cy="502920"/>
          </a:xfrm>
          <a:prstGeom prst="roundRect">
            <a:avLst>
              <a:gd name="adj" fmla="val 14545"/>
            </a:avLst>
          </a:prstGeom>
          <a:solidFill>
            <a:srgbClr val="64748B"/>
          </a:solidFill>
          <a:ln/>
          <a:effectLst>
            <a:outerShdw blurRad="76200" dist="25400" dir="8100000" algn="bl" rotWithShape="0">
              <a:srgbClr val="000000">
                <a:alpha val="12000"/>
              </a:srgbClr>
            </a:outerShdw>
          </a:effectLst>
        </p:spPr>
        <p:txBody>
          <a:bodyPr/>
          <a:lstStyle/>
          <a:p>
            <a:endParaRPr lang="en-UA"/>
          </a:p>
        </p:txBody>
      </p:sp>
      <p:sp>
        <p:nvSpPr>
          <p:cNvPr id="50" name="Text 48"/>
          <p:cNvSpPr/>
          <p:nvPr/>
        </p:nvSpPr>
        <p:spPr>
          <a:xfrm>
            <a:off x="2011680" y="4023360"/>
            <a:ext cx="146304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No training</a:t>
            </a:r>
            <a:endParaRPr lang="en-US" sz="800" dirty="0"/>
          </a:p>
          <a:p>
            <a:pPr marL="0" indent="0" algn="ctr">
              <a:buNone/>
            </a:pPr>
            <a:r>
              <a:rPr lang="en-US" sz="800" b="1" dirty="0">
                <a:solidFill>
                  <a:srgbClr val="FFFFFF"/>
                </a:solidFill>
                <a:latin typeface="Calibri" pitchFamily="34" charset="0"/>
                <a:ea typeface="Calibri" pitchFamily="34" charset="-122"/>
                <a:cs typeface="Calibri" pitchFamily="34" charset="-120"/>
              </a:rPr>
              <a:t>no embedding</a:t>
            </a:r>
            <a:endParaRPr lang="en-US" sz="800" dirty="0"/>
          </a:p>
        </p:txBody>
      </p:sp>
      <p:sp>
        <p:nvSpPr>
          <p:cNvPr id="51" name="Shape 49"/>
          <p:cNvSpPr/>
          <p:nvPr/>
        </p:nvSpPr>
        <p:spPr>
          <a:xfrm>
            <a:off x="3520440" y="4261104"/>
            <a:ext cx="201168" cy="22860"/>
          </a:xfrm>
          <a:prstGeom prst="rect">
            <a:avLst/>
          </a:prstGeom>
          <a:solidFill>
            <a:srgbClr val="94A3B8"/>
          </a:solidFill>
          <a:ln/>
        </p:spPr>
        <p:txBody>
          <a:bodyPr/>
          <a:lstStyle/>
          <a:p>
            <a:endParaRPr lang="en-UA"/>
          </a:p>
        </p:txBody>
      </p:sp>
      <p:sp>
        <p:nvSpPr>
          <p:cNvPr id="52" name="Shape 50"/>
          <p:cNvSpPr/>
          <p:nvPr/>
        </p:nvSpPr>
        <p:spPr>
          <a:xfrm rot="5400000">
            <a:off x="3685032" y="4206240"/>
            <a:ext cx="109728" cy="128016"/>
          </a:xfrm>
          <a:prstGeom prst="triangle">
            <a:avLst/>
          </a:prstGeom>
          <a:solidFill>
            <a:srgbClr val="94A3B8"/>
          </a:solidFill>
          <a:ln/>
        </p:spPr>
        <p:txBody>
          <a:bodyPr/>
          <a:lstStyle/>
          <a:p>
            <a:endParaRPr lang="en-UA"/>
          </a:p>
        </p:txBody>
      </p:sp>
      <p:sp>
        <p:nvSpPr>
          <p:cNvPr id="53" name="Shape 51"/>
          <p:cNvSpPr/>
          <p:nvPr/>
        </p:nvSpPr>
        <p:spPr>
          <a:xfrm>
            <a:off x="3840480" y="4023360"/>
            <a:ext cx="1371600" cy="502920"/>
          </a:xfrm>
          <a:prstGeom prst="roundRect">
            <a:avLst>
              <a:gd name="adj" fmla="val 14545"/>
            </a:avLst>
          </a:prstGeom>
          <a:solidFill>
            <a:srgbClr val="64748B"/>
          </a:solidFill>
          <a:ln/>
          <a:effectLst>
            <a:outerShdw blurRad="76200" dist="25400" dir="8100000" algn="bl" rotWithShape="0">
              <a:srgbClr val="000000">
                <a:alpha val="12000"/>
              </a:srgbClr>
            </a:outerShdw>
          </a:effectLst>
        </p:spPr>
        <p:txBody>
          <a:bodyPr/>
          <a:lstStyle/>
          <a:p>
            <a:endParaRPr lang="en-UA"/>
          </a:p>
        </p:txBody>
      </p:sp>
      <p:sp>
        <p:nvSpPr>
          <p:cNvPr id="54" name="Text 52"/>
          <p:cNvSpPr/>
          <p:nvPr/>
        </p:nvSpPr>
        <p:spPr>
          <a:xfrm>
            <a:off x="3840480" y="4023360"/>
            <a:ext cx="137160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Jaccard / AA</a:t>
            </a:r>
            <a:endParaRPr lang="en-US" sz="800" dirty="0"/>
          </a:p>
          <a:p>
            <a:pPr marL="0" indent="0" algn="ctr">
              <a:buNone/>
            </a:pPr>
            <a:r>
              <a:rPr lang="en-US" sz="800" b="1" dirty="0">
                <a:solidFill>
                  <a:srgbClr val="FFFFFF"/>
                </a:solidFill>
                <a:latin typeface="Calibri" pitchFamily="34" charset="0"/>
                <a:ea typeface="Calibri" pitchFamily="34" charset="-122"/>
                <a:cs typeface="Calibri" pitchFamily="34" charset="-120"/>
              </a:rPr>
              <a:t>CN / PA</a:t>
            </a:r>
            <a:endParaRPr lang="en-US" sz="800" dirty="0"/>
          </a:p>
        </p:txBody>
      </p:sp>
      <p:sp>
        <p:nvSpPr>
          <p:cNvPr id="55" name="Shape 53"/>
          <p:cNvSpPr/>
          <p:nvPr/>
        </p:nvSpPr>
        <p:spPr>
          <a:xfrm>
            <a:off x="5257800" y="4261104"/>
            <a:ext cx="201168" cy="22860"/>
          </a:xfrm>
          <a:prstGeom prst="rect">
            <a:avLst/>
          </a:prstGeom>
          <a:solidFill>
            <a:srgbClr val="94A3B8"/>
          </a:solidFill>
          <a:ln/>
        </p:spPr>
        <p:txBody>
          <a:bodyPr/>
          <a:lstStyle/>
          <a:p>
            <a:endParaRPr lang="en-UA"/>
          </a:p>
        </p:txBody>
      </p:sp>
      <p:sp>
        <p:nvSpPr>
          <p:cNvPr id="56" name="Shape 54"/>
          <p:cNvSpPr/>
          <p:nvPr/>
        </p:nvSpPr>
        <p:spPr>
          <a:xfrm rot="5400000">
            <a:off x="5422392" y="4206240"/>
            <a:ext cx="109728" cy="128016"/>
          </a:xfrm>
          <a:prstGeom prst="triangle">
            <a:avLst/>
          </a:prstGeom>
          <a:solidFill>
            <a:srgbClr val="94A3B8"/>
          </a:solidFill>
          <a:ln/>
        </p:spPr>
        <p:txBody>
          <a:bodyPr/>
          <a:lstStyle/>
          <a:p>
            <a:endParaRPr lang="en-UA"/>
          </a:p>
        </p:txBody>
      </p:sp>
      <p:sp>
        <p:nvSpPr>
          <p:cNvPr id="57" name="Shape 55"/>
          <p:cNvSpPr/>
          <p:nvPr/>
        </p:nvSpPr>
        <p:spPr>
          <a:xfrm>
            <a:off x="5577840" y="4023360"/>
            <a:ext cx="914400" cy="502920"/>
          </a:xfrm>
          <a:prstGeom prst="roundRect">
            <a:avLst>
              <a:gd name="adj" fmla="val 14545"/>
            </a:avLst>
          </a:prstGeom>
          <a:solidFill>
            <a:srgbClr val="475569"/>
          </a:solidFill>
          <a:ln/>
          <a:effectLst>
            <a:outerShdw blurRad="76200" dist="25400" dir="8100000" algn="bl" rotWithShape="0">
              <a:srgbClr val="000000">
                <a:alpha val="12000"/>
              </a:srgbClr>
            </a:outerShdw>
          </a:effectLst>
        </p:spPr>
        <p:txBody>
          <a:bodyPr/>
          <a:lstStyle/>
          <a:p>
            <a:endParaRPr lang="en-UA"/>
          </a:p>
        </p:txBody>
      </p:sp>
      <p:sp>
        <p:nvSpPr>
          <p:cNvPr id="58" name="Text 56"/>
          <p:cNvSpPr/>
          <p:nvPr/>
        </p:nvSpPr>
        <p:spPr>
          <a:xfrm>
            <a:off x="5577840" y="4023360"/>
            <a:ext cx="914400" cy="502920"/>
          </a:xfrm>
          <a:prstGeom prst="rect">
            <a:avLst/>
          </a:prstGeom>
          <a:noFill/>
          <a:ln/>
        </p:spPr>
        <p:txBody>
          <a:bodyPr wrap="square" lIns="25400" tIns="25400" rIns="25400" bIns="25400" rtlCol="0" anchor="ctr"/>
          <a:lstStyle/>
          <a:p>
            <a:pPr marL="0" indent="0" algn="ctr">
              <a:buNone/>
            </a:pPr>
            <a:r>
              <a:rPr lang="en-US" sz="800" b="1" dirty="0">
                <a:solidFill>
                  <a:srgbClr val="FFFFFF"/>
                </a:solidFill>
                <a:latin typeface="Calibri" pitchFamily="34" charset="0"/>
                <a:ea typeface="Calibri" pitchFamily="34" charset="-122"/>
                <a:cs typeface="Calibri" pitchFamily="34" charset="-120"/>
              </a:rPr>
              <a:t>score</a:t>
            </a:r>
            <a:endParaRPr lang="en-US" sz="800" dirty="0"/>
          </a:p>
        </p:txBody>
      </p:sp>
      <p:sp>
        <p:nvSpPr>
          <p:cNvPr id="59" name="Shape 57"/>
          <p:cNvSpPr/>
          <p:nvPr/>
        </p:nvSpPr>
        <p:spPr>
          <a:xfrm>
            <a:off x="6537960" y="4261104"/>
            <a:ext cx="155448" cy="22860"/>
          </a:xfrm>
          <a:prstGeom prst="rect">
            <a:avLst/>
          </a:prstGeom>
          <a:solidFill>
            <a:srgbClr val="94A3B8"/>
          </a:solidFill>
          <a:ln/>
        </p:spPr>
        <p:txBody>
          <a:bodyPr/>
          <a:lstStyle/>
          <a:p>
            <a:endParaRPr lang="en-UA"/>
          </a:p>
        </p:txBody>
      </p:sp>
      <p:sp>
        <p:nvSpPr>
          <p:cNvPr id="60" name="Shape 58"/>
          <p:cNvSpPr/>
          <p:nvPr/>
        </p:nvSpPr>
        <p:spPr>
          <a:xfrm rot="5400000">
            <a:off x="6656832" y="4206240"/>
            <a:ext cx="109728" cy="128016"/>
          </a:xfrm>
          <a:prstGeom prst="triangle">
            <a:avLst/>
          </a:prstGeom>
          <a:solidFill>
            <a:srgbClr val="94A3B8"/>
          </a:solidFill>
          <a:ln/>
        </p:spPr>
        <p:txBody>
          <a:bodyPr/>
          <a:lstStyle/>
          <a:p>
            <a:endParaRPr lang="en-UA"/>
          </a:p>
        </p:txBody>
      </p:sp>
      <p:sp>
        <p:nvSpPr>
          <p:cNvPr id="61" name="Shape 59"/>
          <p:cNvSpPr/>
          <p:nvPr/>
        </p:nvSpPr>
        <p:spPr>
          <a:xfrm>
            <a:off x="6812280" y="1828800"/>
            <a:ext cx="2011680" cy="2880360"/>
          </a:xfrm>
          <a:prstGeom prst="roundRect">
            <a:avLst>
              <a:gd name="adj" fmla="val 3636"/>
            </a:avLst>
          </a:prstGeom>
          <a:solidFill>
            <a:srgbClr val="ECFDF5"/>
          </a:solidFill>
          <a:ln/>
          <a:effectLst>
            <a:outerShdw blurRad="76200" dist="25400" dir="8100000" algn="bl" rotWithShape="0">
              <a:srgbClr val="000000">
                <a:alpha val="12000"/>
              </a:srgbClr>
            </a:outerShdw>
          </a:effectLst>
        </p:spPr>
        <p:txBody>
          <a:bodyPr/>
          <a:lstStyle/>
          <a:p>
            <a:endParaRPr lang="en-UA"/>
          </a:p>
        </p:txBody>
      </p:sp>
      <p:sp>
        <p:nvSpPr>
          <p:cNvPr id="62" name="Text 60"/>
          <p:cNvSpPr/>
          <p:nvPr/>
        </p:nvSpPr>
        <p:spPr>
          <a:xfrm>
            <a:off x="6812280" y="1920240"/>
            <a:ext cx="2011680" cy="365760"/>
          </a:xfrm>
          <a:prstGeom prst="rect">
            <a:avLst/>
          </a:prstGeom>
          <a:noFill/>
          <a:ln/>
        </p:spPr>
        <p:txBody>
          <a:bodyPr wrap="square" lIns="0" tIns="0" rIns="0" bIns="0" rtlCol="0" anchor="ctr"/>
          <a:lstStyle/>
          <a:p>
            <a:pPr marL="0" indent="0" algn="ctr">
              <a:buNone/>
            </a:pPr>
            <a:r>
              <a:rPr lang="en-US" sz="1000" b="1" dirty="0">
                <a:solidFill>
                  <a:srgbClr val="059669"/>
                </a:solidFill>
                <a:latin typeface="Trebuchet MS" pitchFamily="34" charset="0"/>
                <a:ea typeface="Trebuchet MS" pitchFamily="34" charset="-122"/>
                <a:cs typeface="Trebuchet MS" pitchFamily="34" charset="-120"/>
              </a:rPr>
              <a:t>Evaluate on</a:t>
            </a:r>
            <a:endParaRPr lang="en-US" sz="1000" dirty="0"/>
          </a:p>
          <a:p>
            <a:pPr marL="0" indent="0" algn="ctr">
              <a:buNone/>
            </a:pPr>
            <a:r>
              <a:rPr lang="en-US" sz="1000" b="1" dirty="0">
                <a:solidFill>
                  <a:srgbClr val="059669"/>
                </a:solidFill>
                <a:latin typeface="Trebuchet MS" pitchFamily="34" charset="0"/>
                <a:ea typeface="Trebuchet MS" pitchFamily="34" charset="-122"/>
                <a:cs typeface="Trebuchet MS" pitchFamily="34" charset="-120"/>
              </a:rPr>
              <a:t>test edges</a:t>
            </a:r>
            <a:endParaRPr lang="en-US" sz="1000" dirty="0"/>
          </a:p>
        </p:txBody>
      </p:sp>
      <p:sp>
        <p:nvSpPr>
          <p:cNvPr id="63" name="Shape 61"/>
          <p:cNvSpPr/>
          <p:nvPr/>
        </p:nvSpPr>
        <p:spPr>
          <a:xfrm>
            <a:off x="6995160" y="2331720"/>
            <a:ext cx="1645920" cy="9144"/>
          </a:xfrm>
          <a:prstGeom prst="rect">
            <a:avLst/>
          </a:prstGeom>
          <a:solidFill>
            <a:srgbClr val="E2E8F0"/>
          </a:solidFill>
          <a:ln/>
        </p:spPr>
        <p:txBody>
          <a:bodyPr/>
          <a:lstStyle/>
          <a:p>
            <a:endParaRPr lang="en-UA"/>
          </a:p>
        </p:txBody>
      </p:sp>
      <p:sp>
        <p:nvSpPr>
          <p:cNvPr id="64" name="Shape 62"/>
          <p:cNvSpPr/>
          <p:nvPr/>
        </p:nvSpPr>
        <p:spPr>
          <a:xfrm>
            <a:off x="6995160" y="2423160"/>
            <a:ext cx="1645920" cy="548640"/>
          </a:xfrm>
          <a:prstGeom prst="roundRect">
            <a:avLst>
              <a:gd name="adj" fmla="val 8333"/>
            </a:avLst>
          </a:prstGeom>
          <a:solidFill>
            <a:srgbClr val="FFFFFF"/>
          </a:solidFill>
          <a:ln/>
        </p:spPr>
        <p:txBody>
          <a:bodyPr/>
          <a:lstStyle/>
          <a:p>
            <a:endParaRPr lang="en-UA"/>
          </a:p>
        </p:txBody>
      </p:sp>
      <p:sp>
        <p:nvSpPr>
          <p:cNvPr id="65" name="Text 63"/>
          <p:cNvSpPr/>
          <p:nvPr/>
        </p:nvSpPr>
        <p:spPr>
          <a:xfrm>
            <a:off x="6995160" y="2450592"/>
            <a:ext cx="1645920" cy="228600"/>
          </a:xfrm>
          <a:prstGeom prst="rect">
            <a:avLst/>
          </a:prstGeom>
          <a:noFill/>
          <a:ln/>
        </p:spPr>
        <p:txBody>
          <a:bodyPr wrap="square" lIns="0" tIns="0" rIns="0" bIns="0" rtlCol="0" anchor="ctr"/>
          <a:lstStyle/>
          <a:p>
            <a:pPr marL="0" indent="0" algn="ctr">
              <a:buNone/>
            </a:pPr>
            <a:r>
              <a:rPr lang="en-US" sz="1000" b="1" dirty="0">
                <a:solidFill>
                  <a:srgbClr val="1E293B"/>
                </a:solidFill>
                <a:latin typeface="Trebuchet MS" pitchFamily="34" charset="0"/>
                <a:ea typeface="Trebuchet MS" pitchFamily="34" charset="-122"/>
                <a:cs typeface="Trebuchet MS" pitchFamily="34" charset="-120"/>
              </a:rPr>
              <a:t>AUC</a:t>
            </a:r>
            <a:endParaRPr lang="en-US" sz="1000" dirty="0"/>
          </a:p>
        </p:txBody>
      </p:sp>
      <p:sp>
        <p:nvSpPr>
          <p:cNvPr id="66" name="Text 64"/>
          <p:cNvSpPr/>
          <p:nvPr/>
        </p:nvSpPr>
        <p:spPr>
          <a:xfrm>
            <a:off x="6995160" y="2679192"/>
            <a:ext cx="1645920" cy="228600"/>
          </a:xfrm>
          <a:prstGeom prst="rect">
            <a:avLst/>
          </a:prstGeom>
          <a:noFill/>
          <a:ln/>
        </p:spPr>
        <p:txBody>
          <a:bodyPr wrap="square" lIns="0" tIns="0" rIns="0" bIns="0" rtlCol="0" anchor="ctr"/>
          <a:lstStyle/>
          <a:p>
            <a:pPr marL="0" indent="0" algn="ctr">
              <a:buNone/>
            </a:pPr>
            <a:r>
              <a:rPr lang="en-US" sz="800" dirty="0">
                <a:solidFill>
                  <a:srgbClr val="475569"/>
                </a:solidFill>
                <a:latin typeface="Calibri" pitchFamily="34" charset="0"/>
                <a:ea typeface="Calibri" pitchFamily="34" charset="-122"/>
                <a:cs typeface="Calibri" pitchFamily="34" charset="-120"/>
              </a:rPr>
              <a:t>Binary: real vs fake edge</a:t>
            </a:r>
            <a:endParaRPr lang="en-US" sz="800" dirty="0"/>
          </a:p>
        </p:txBody>
      </p:sp>
      <p:sp>
        <p:nvSpPr>
          <p:cNvPr id="67" name="Shape 65"/>
          <p:cNvSpPr/>
          <p:nvPr/>
        </p:nvSpPr>
        <p:spPr>
          <a:xfrm>
            <a:off x="6995160" y="3108960"/>
            <a:ext cx="1645920" cy="548640"/>
          </a:xfrm>
          <a:prstGeom prst="roundRect">
            <a:avLst>
              <a:gd name="adj" fmla="val 8333"/>
            </a:avLst>
          </a:prstGeom>
          <a:solidFill>
            <a:srgbClr val="FFFFFF"/>
          </a:solidFill>
          <a:ln/>
        </p:spPr>
        <p:txBody>
          <a:bodyPr/>
          <a:lstStyle/>
          <a:p>
            <a:endParaRPr lang="en-UA"/>
          </a:p>
        </p:txBody>
      </p:sp>
      <p:sp>
        <p:nvSpPr>
          <p:cNvPr id="68" name="Text 66"/>
          <p:cNvSpPr/>
          <p:nvPr/>
        </p:nvSpPr>
        <p:spPr>
          <a:xfrm>
            <a:off x="6995160" y="3136392"/>
            <a:ext cx="1645920" cy="228600"/>
          </a:xfrm>
          <a:prstGeom prst="rect">
            <a:avLst/>
          </a:prstGeom>
          <a:noFill/>
          <a:ln/>
        </p:spPr>
        <p:txBody>
          <a:bodyPr wrap="square" lIns="0" tIns="0" rIns="0" bIns="0" rtlCol="0" anchor="ctr"/>
          <a:lstStyle/>
          <a:p>
            <a:pPr marL="0" indent="0" algn="ctr">
              <a:buNone/>
            </a:pPr>
            <a:r>
              <a:rPr lang="en-US" sz="1000" b="1" dirty="0">
                <a:solidFill>
                  <a:srgbClr val="1E293B"/>
                </a:solidFill>
                <a:latin typeface="Trebuchet MS" pitchFamily="34" charset="0"/>
                <a:ea typeface="Trebuchet MS" pitchFamily="34" charset="-122"/>
                <a:cs typeface="Trebuchet MS" pitchFamily="34" charset="-120"/>
              </a:rPr>
              <a:t>MRR</a:t>
            </a:r>
            <a:endParaRPr lang="en-US" sz="1000" dirty="0"/>
          </a:p>
        </p:txBody>
      </p:sp>
      <p:sp>
        <p:nvSpPr>
          <p:cNvPr id="69" name="Text 67"/>
          <p:cNvSpPr/>
          <p:nvPr/>
        </p:nvSpPr>
        <p:spPr>
          <a:xfrm>
            <a:off x="6995160" y="3364992"/>
            <a:ext cx="1645920" cy="228600"/>
          </a:xfrm>
          <a:prstGeom prst="rect">
            <a:avLst/>
          </a:prstGeom>
          <a:noFill/>
          <a:ln/>
        </p:spPr>
        <p:txBody>
          <a:bodyPr wrap="square" lIns="0" tIns="0" rIns="0" bIns="0" rtlCol="0" anchor="ctr"/>
          <a:lstStyle/>
          <a:p>
            <a:pPr marL="0" indent="0" algn="ctr">
              <a:buNone/>
            </a:pPr>
            <a:r>
              <a:rPr lang="en-US" sz="800" dirty="0">
                <a:solidFill>
                  <a:srgbClr val="475569"/>
                </a:solidFill>
                <a:latin typeface="Calibri" pitchFamily="34" charset="0"/>
                <a:ea typeface="Calibri" pitchFamily="34" charset="-122"/>
                <a:cs typeface="Calibri" pitchFamily="34" charset="-120"/>
              </a:rPr>
              <a:t>Ranking: where is correct?</a:t>
            </a:r>
            <a:endParaRPr lang="en-US" sz="800" dirty="0"/>
          </a:p>
        </p:txBody>
      </p:sp>
      <p:sp>
        <p:nvSpPr>
          <p:cNvPr id="70" name="Shape 68"/>
          <p:cNvSpPr/>
          <p:nvPr/>
        </p:nvSpPr>
        <p:spPr>
          <a:xfrm>
            <a:off x="6995160" y="3794760"/>
            <a:ext cx="1645920" cy="548640"/>
          </a:xfrm>
          <a:prstGeom prst="roundRect">
            <a:avLst>
              <a:gd name="adj" fmla="val 8333"/>
            </a:avLst>
          </a:prstGeom>
          <a:solidFill>
            <a:srgbClr val="FFFFFF"/>
          </a:solidFill>
          <a:ln/>
        </p:spPr>
        <p:txBody>
          <a:bodyPr/>
          <a:lstStyle/>
          <a:p>
            <a:endParaRPr lang="en-UA"/>
          </a:p>
        </p:txBody>
      </p:sp>
      <p:sp>
        <p:nvSpPr>
          <p:cNvPr id="71" name="Text 69"/>
          <p:cNvSpPr/>
          <p:nvPr/>
        </p:nvSpPr>
        <p:spPr>
          <a:xfrm>
            <a:off x="6995160" y="3822192"/>
            <a:ext cx="1645920" cy="228600"/>
          </a:xfrm>
          <a:prstGeom prst="rect">
            <a:avLst/>
          </a:prstGeom>
          <a:noFill/>
          <a:ln/>
        </p:spPr>
        <p:txBody>
          <a:bodyPr wrap="square" lIns="0" tIns="0" rIns="0" bIns="0" rtlCol="0" anchor="ctr"/>
          <a:lstStyle/>
          <a:p>
            <a:pPr marL="0" indent="0" algn="ctr">
              <a:buNone/>
            </a:pPr>
            <a:r>
              <a:rPr lang="en-US" sz="1000" b="1" dirty="0">
                <a:solidFill>
                  <a:srgbClr val="1E293B"/>
                </a:solidFill>
                <a:latin typeface="Trebuchet MS" pitchFamily="34" charset="0"/>
                <a:ea typeface="Trebuchet MS" pitchFamily="34" charset="-122"/>
                <a:cs typeface="Trebuchet MS" pitchFamily="34" charset="-120"/>
              </a:rPr>
              <a:t>Hits@10</a:t>
            </a:r>
            <a:endParaRPr lang="en-US" sz="1000" dirty="0"/>
          </a:p>
        </p:txBody>
      </p:sp>
      <p:sp>
        <p:nvSpPr>
          <p:cNvPr id="72" name="Text 70"/>
          <p:cNvSpPr/>
          <p:nvPr/>
        </p:nvSpPr>
        <p:spPr>
          <a:xfrm>
            <a:off x="6995160" y="4050792"/>
            <a:ext cx="1645920" cy="228600"/>
          </a:xfrm>
          <a:prstGeom prst="rect">
            <a:avLst/>
          </a:prstGeom>
          <a:noFill/>
          <a:ln/>
        </p:spPr>
        <p:txBody>
          <a:bodyPr wrap="square" lIns="0" tIns="0" rIns="0" bIns="0" rtlCol="0" anchor="ctr"/>
          <a:lstStyle/>
          <a:p>
            <a:pPr marL="0" indent="0" algn="ctr">
              <a:buNone/>
            </a:pPr>
            <a:r>
              <a:rPr lang="en-US" sz="800" dirty="0">
                <a:solidFill>
                  <a:srgbClr val="475569"/>
                </a:solidFill>
                <a:latin typeface="Calibri" pitchFamily="34" charset="0"/>
                <a:ea typeface="Calibri" pitchFamily="34" charset="-122"/>
                <a:cs typeface="Calibri" pitchFamily="34" charset="-120"/>
              </a:rPr>
              <a:t>Top-10 inclusion rate</a:t>
            </a:r>
            <a:endParaRPr lang="en-US" sz="800" dirty="0"/>
          </a:p>
        </p:txBody>
      </p:sp>
      <p:sp>
        <p:nvSpPr>
          <p:cNvPr id="73" name="Text 71"/>
          <p:cNvSpPr/>
          <p:nvPr/>
        </p:nvSpPr>
        <p:spPr>
          <a:xfrm>
            <a:off x="274320" y="4663440"/>
            <a:ext cx="8595360" cy="228600"/>
          </a:xfrm>
          <a:prstGeom prst="rect">
            <a:avLst/>
          </a:prstGeom>
          <a:noFill/>
          <a:ln/>
        </p:spPr>
        <p:txBody>
          <a:bodyPr wrap="square" lIns="0" tIns="0" rIns="0" bIns="0" rtlCol="0" anchor="ctr"/>
          <a:lstStyle/>
          <a:p>
            <a:pPr marL="0" indent="0">
              <a:buNone/>
            </a:pPr>
            <a:r>
              <a:rPr lang="en-US" sz="900" i="1" dirty="0">
                <a:solidFill>
                  <a:srgbClr val="DC2626"/>
                </a:solidFill>
                <a:latin typeface="Calibri" pitchFamily="34" charset="0"/>
                <a:ea typeface="Calibri" pitchFamily="34" charset="-122"/>
                <a:cs typeface="Calibri" pitchFamily="34" charset="-120"/>
              </a:rPr>
              <a:t>FINDING 2: AUC and MRR pick different winners on every dataset.</a:t>
            </a:r>
            <a:endParaRPr lang="en-US" sz="900" dirty="0"/>
          </a:p>
        </p:txBody>
      </p:sp>
      <p:sp>
        <p:nvSpPr>
          <p:cNvPr id="75" name="Text 13">
            <a:extLst>
              <a:ext uri="{FF2B5EF4-FFF2-40B4-BE49-F238E27FC236}">
                <a16:creationId xmlns:a16="http://schemas.microsoft.com/office/drawing/2014/main" id="{A58BE0A5-4EEA-955F-1B75-06BFCCC32EE9}"/>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12 / 34</a:t>
            </a:r>
            <a:endParaRPr lang="en-US" sz="9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74320"/>
            <a:ext cx="7315200" cy="457200"/>
          </a:xfrm>
          <a:prstGeom prst="rect">
            <a:avLst/>
          </a:prstGeom>
          <a:noFill/>
          <a:ln/>
        </p:spPr>
        <p:txBody>
          <a:bodyPr wrap="square" lIns="0" tIns="0" rIns="0" bIns="0" rtlCol="0" anchor="ctr"/>
          <a:lstStyle/>
          <a:p>
            <a:pPr marL="0" indent="0">
              <a:buNone/>
            </a:pPr>
            <a:r>
              <a:rPr lang="en-US" sz="2600" b="1" dirty="0">
                <a:solidFill>
                  <a:srgbClr val="1E293B"/>
                </a:solidFill>
                <a:latin typeface="Trebuchet MS" pitchFamily="34" charset="0"/>
                <a:ea typeface="Trebuchet MS" pitchFamily="34" charset="-122"/>
                <a:cs typeface="Trebuchet MS" pitchFamily="34" charset="-120"/>
              </a:rPr>
              <a:t>Link prediction results</a:t>
            </a:r>
            <a:endParaRPr lang="en-US" sz="2600" dirty="0"/>
          </a:p>
        </p:txBody>
      </p:sp>
      <p:graphicFrame>
        <p:nvGraphicFramePr>
          <p:cNvPr id="10" name="Table 0"/>
          <p:cNvGraphicFramePr>
            <a:graphicFrameLocks noGrp="1"/>
          </p:cNvGraphicFramePr>
          <p:nvPr>
            <p:extLst>
              <p:ext uri="{D42A27DB-BD31-4B8C-83A1-F6EECF244321}">
                <p14:modId xmlns:p14="http://schemas.microsoft.com/office/powerpoint/2010/main" val="1650263481"/>
              </p:ext>
            </p:extLst>
          </p:nvPr>
        </p:nvGraphicFramePr>
        <p:xfrm>
          <a:off x="731520" y="822960"/>
          <a:ext cx="7315204" cy="2355168"/>
        </p:xfrm>
        <a:graphic>
          <a:graphicData uri="http://schemas.openxmlformats.org/drawingml/2006/table">
            <a:tbl>
              <a:tblPr/>
              <a:tblGrid>
                <a:gridCol w="923278">
                  <a:extLst>
                    <a:ext uri="{9D8B030D-6E8A-4147-A177-3AD203B41FA5}">
                      <a16:colId xmlns:a16="http://schemas.microsoft.com/office/drawing/2014/main" val="20000"/>
                    </a:ext>
                  </a:extLst>
                </a:gridCol>
                <a:gridCol w="710214">
                  <a:extLst>
                    <a:ext uri="{9D8B030D-6E8A-4147-A177-3AD203B41FA5}">
                      <a16:colId xmlns:a16="http://schemas.microsoft.com/office/drawing/2014/main" val="20001"/>
                    </a:ext>
                  </a:extLst>
                </a:gridCol>
                <a:gridCol w="710214">
                  <a:extLst>
                    <a:ext uri="{9D8B030D-6E8A-4147-A177-3AD203B41FA5}">
                      <a16:colId xmlns:a16="http://schemas.microsoft.com/office/drawing/2014/main" val="20002"/>
                    </a:ext>
                  </a:extLst>
                </a:gridCol>
                <a:gridCol w="710214">
                  <a:extLst>
                    <a:ext uri="{9D8B030D-6E8A-4147-A177-3AD203B41FA5}">
                      <a16:colId xmlns:a16="http://schemas.microsoft.com/office/drawing/2014/main" val="3988144480"/>
                    </a:ext>
                  </a:extLst>
                </a:gridCol>
                <a:gridCol w="710214">
                  <a:extLst>
                    <a:ext uri="{9D8B030D-6E8A-4147-A177-3AD203B41FA5}">
                      <a16:colId xmlns:a16="http://schemas.microsoft.com/office/drawing/2014/main" val="20003"/>
                    </a:ext>
                  </a:extLst>
                </a:gridCol>
                <a:gridCol w="710214">
                  <a:extLst>
                    <a:ext uri="{9D8B030D-6E8A-4147-A177-3AD203B41FA5}">
                      <a16:colId xmlns:a16="http://schemas.microsoft.com/office/drawing/2014/main" val="20004"/>
                    </a:ext>
                  </a:extLst>
                </a:gridCol>
                <a:gridCol w="710214">
                  <a:extLst>
                    <a:ext uri="{9D8B030D-6E8A-4147-A177-3AD203B41FA5}">
                      <a16:colId xmlns:a16="http://schemas.microsoft.com/office/drawing/2014/main" val="517720602"/>
                    </a:ext>
                  </a:extLst>
                </a:gridCol>
                <a:gridCol w="710214">
                  <a:extLst>
                    <a:ext uri="{9D8B030D-6E8A-4147-A177-3AD203B41FA5}">
                      <a16:colId xmlns:a16="http://schemas.microsoft.com/office/drawing/2014/main" val="20005"/>
                    </a:ext>
                  </a:extLst>
                </a:gridCol>
                <a:gridCol w="710214">
                  <a:extLst>
                    <a:ext uri="{9D8B030D-6E8A-4147-A177-3AD203B41FA5}">
                      <a16:colId xmlns:a16="http://schemas.microsoft.com/office/drawing/2014/main" val="20006"/>
                    </a:ext>
                  </a:extLst>
                </a:gridCol>
                <a:gridCol w="710214">
                  <a:extLst>
                    <a:ext uri="{9D8B030D-6E8A-4147-A177-3AD203B41FA5}">
                      <a16:colId xmlns:a16="http://schemas.microsoft.com/office/drawing/2014/main" val="2821266267"/>
                    </a:ext>
                  </a:extLst>
                </a:gridCol>
              </a:tblGrid>
              <a:tr h="361710">
                <a:tc>
                  <a:txBody>
                    <a:bodyPr/>
                    <a:lstStyle/>
                    <a:p>
                      <a:pPr marL="0" indent="0" algn="ctr">
                        <a:buNone/>
                      </a:pP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dirty="0">
                          <a:solidFill>
                            <a:srgbClr val="FFFFFF"/>
                          </a:solidFill>
                          <a:latin typeface="Calibri" pitchFamily="34" charset="0"/>
                          <a:ea typeface="Calibri" pitchFamily="34" charset="-122"/>
                          <a:cs typeface="Calibri" pitchFamily="34" charset="-120"/>
                        </a:rPr>
                        <a:t>HepTh</a:t>
                      </a:r>
                      <a:endParaRPr lang="en-US" sz="900" dirty="0">
                        <a:latin typeface="Calibri" charset="0"/>
                        <a:ea typeface="Calibri" charset="0"/>
                        <a:cs typeface="Calibri" charset="0"/>
                      </a:endParaRPr>
                    </a:p>
                    <a:p>
                      <a:pPr marL="0" indent="0" algn="ctr">
                        <a:buNone/>
                      </a:pPr>
                      <a:r>
                        <a:rPr lang="en-US" sz="900" b="1" dirty="0">
                          <a:solidFill>
                            <a:srgbClr val="FFFFFF"/>
                          </a:solidFill>
                          <a:latin typeface="Calibri" pitchFamily="34" charset="0"/>
                          <a:ea typeface="Calibri" pitchFamily="34" charset="-122"/>
                          <a:cs typeface="Calibri" pitchFamily="34" charset="-120"/>
                        </a:rPr>
                        <a:t>AUC</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dirty="0">
                          <a:solidFill>
                            <a:srgbClr val="FFFFFF"/>
                          </a:solidFill>
                          <a:latin typeface="Calibri" pitchFamily="34" charset="0"/>
                          <a:ea typeface="Calibri" pitchFamily="34" charset="-122"/>
                          <a:cs typeface="Calibri" pitchFamily="34" charset="-120"/>
                        </a:rPr>
                        <a:t>HepTh</a:t>
                      </a:r>
                      <a:endParaRPr lang="en-US" sz="900" dirty="0">
                        <a:latin typeface="Calibri" charset="0"/>
                        <a:ea typeface="Calibri" charset="0"/>
                        <a:cs typeface="Calibri" charset="0"/>
                      </a:endParaRPr>
                    </a:p>
                    <a:p>
                      <a:pPr marL="0" indent="0" algn="ctr">
                        <a:buNone/>
                      </a:pPr>
                      <a:r>
                        <a:rPr lang="en-US" sz="900" b="1" dirty="0">
                          <a:solidFill>
                            <a:srgbClr val="FFFFFF"/>
                          </a:solidFill>
                          <a:latin typeface="Calibri" pitchFamily="34" charset="0"/>
                          <a:ea typeface="Calibri" pitchFamily="34" charset="-122"/>
                          <a:cs typeface="Calibri" pitchFamily="34" charset="-120"/>
                        </a:rPr>
                        <a:t>MRR</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i="0" u="none" strike="noStrike" cap="none" dirty="0" err="1">
                          <a:solidFill>
                            <a:srgbClr val="FFFFFF"/>
                          </a:solidFill>
                          <a:latin typeface="Calibri" pitchFamily="34" charset="0"/>
                          <a:ea typeface="Calibri" charset="0"/>
                          <a:cs typeface="Calibri" pitchFamily="34" charset="-120"/>
                          <a:sym typeface="Arial"/>
                        </a:rPr>
                        <a:t>HepTh</a:t>
                      </a:r>
                      <a:r>
                        <a:rPr lang="en-US" sz="900" b="1" i="0" u="none" strike="noStrike" cap="none" dirty="0">
                          <a:solidFill>
                            <a:srgbClr val="FFFFFF"/>
                          </a:solidFill>
                          <a:latin typeface="Calibri" pitchFamily="34" charset="0"/>
                          <a:ea typeface="Calibri" charset="0"/>
                          <a:cs typeface="Calibri" pitchFamily="34" charset="-120"/>
                          <a:sym typeface="Arial"/>
                        </a:rPr>
                        <a:t> Hits@10</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dirty="0">
                          <a:solidFill>
                            <a:srgbClr val="FFFFFF"/>
                          </a:solidFill>
                          <a:latin typeface="Calibri" pitchFamily="34" charset="0"/>
                          <a:ea typeface="Calibri" pitchFamily="34" charset="-122"/>
                          <a:cs typeface="Calibri" pitchFamily="34" charset="-120"/>
                        </a:rPr>
                        <a:t>Amazon</a:t>
                      </a:r>
                      <a:endParaRPr lang="en-US" sz="900" dirty="0">
                        <a:latin typeface="Calibri" charset="0"/>
                        <a:ea typeface="Calibri" charset="0"/>
                        <a:cs typeface="Calibri" charset="0"/>
                      </a:endParaRPr>
                    </a:p>
                    <a:p>
                      <a:pPr marL="0" indent="0" algn="ctr">
                        <a:buNone/>
                      </a:pPr>
                      <a:r>
                        <a:rPr lang="en-US" sz="900" b="1" dirty="0">
                          <a:solidFill>
                            <a:srgbClr val="FFFFFF"/>
                          </a:solidFill>
                          <a:latin typeface="Calibri" pitchFamily="34" charset="0"/>
                          <a:ea typeface="Calibri" pitchFamily="34" charset="-122"/>
                          <a:cs typeface="Calibri" pitchFamily="34" charset="-120"/>
                        </a:rPr>
                        <a:t>AUC</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dirty="0">
                          <a:solidFill>
                            <a:srgbClr val="FFFFFF"/>
                          </a:solidFill>
                          <a:latin typeface="Calibri" pitchFamily="34" charset="0"/>
                          <a:ea typeface="Calibri" pitchFamily="34" charset="-122"/>
                          <a:cs typeface="Calibri" pitchFamily="34" charset="-120"/>
                        </a:rPr>
                        <a:t>Amazon</a:t>
                      </a:r>
                      <a:endParaRPr lang="en-US" sz="900" dirty="0">
                        <a:latin typeface="Calibri" charset="0"/>
                        <a:ea typeface="Calibri" charset="0"/>
                        <a:cs typeface="Calibri" charset="0"/>
                      </a:endParaRPr>
                    </a:p>
                    <a:p>
                      <a:pPr marL="0" indent="0" algn="ctr">
                        <a:buNone/>
                      </a:pPr>
                      <a:r>
                        <a:rPr lang="en-US" sz="900" b="1" dirty="0">
                          <a:solidFill>
                            <a:srgbClr val="FFFFFF"/>
                          </a:solidFill>
                          <a:latin typeface="Calibri" pitchFamily="34" charset="0"/>
                          <a:ea typeface="Calibri" pitchFamily="34" charset="-122"/>
                          <a:cs typeface="Calibri" pitchFamily="34" charset="-120"/>
                        </a:rPr>
                        <a:t>MRR</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i="0" u="none" strike="noStrike" cap="none">
                          <a:solidFill>
                            <a:srgbClr val="FFFFFF"/>
                          </a:solidFill>
                          <a:latin typeface="Calibri" pitchFamily="34" charset="0"/>
                          <a:ea typeface="Calibri" charset="0"/>
                          <a:cs typeface="Calibri" pitchFamily="34" charset="-120"/>
                          <a:sym typeface="Arial"/>
                        </a:rPr>
                        <a:t>Amazon Hits@10</a:t>
                      </a:r>
                      <a:endParaRPr lang="en-US" sz="900" b="1" i="0" u="none" strike="noStrike" cap="none" dirty="0">
                        <a:solidFill>
                          <a:srgbClr val="FFFFFF"/>
                        </a:solidFill>
                        <a:latin typeface="Calibri" pitchFamily="34" charset="0"/>
                        <a:ea typeface="Calibri" charset="0"/>
                        <a:cs typeface="Calibri" pitchFamily="34" charset="-120"/>
                        <a:sym typeface="Arial"/>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dirty="0">
                          <a:solidFill>
                            <a:srgbClr val="FFFFFF"/>
                          </a:solidFill>
                          <a:latin typeface="Calibri" pitchFamily="34" charset="0"/>
                          <a:ea typeface="Calibri" pitchFamily="34" charset="-122"/>
                          <a:cs typeface="Calibri" pitchFamily="34" charset="-120"/>
                        </a:rPr>
                        <a:t>LastFM</a:t>
                      </a:r>
                      <a:endParaRPr lang="en-US" sz="900" dirty="0">
                        <a:latin typeface="Calibri" charset="0"/>
                        <a:ea typeface="Calibri" charset="0"/>
                        <a:cs typeface="Calibri" charset="0"/>
                      </a:endParaRPr>
                    </a:p>
                    <a:p>
                      <a:pPr marL="0" indent="0" algn="ctr">
                        <a:buNone/>
                      </a:pPr>
                      <a:r>
                        <a:rPr lang="en-US" sz="900" b="1" dirty="0">
                          <a:solidFill>
                            <a:srgbClr val="FFFFFF"/>
                          </a:solidFill>
                          <a:latin typeface="Calibri" pitchFamily="34" charset="0"/>
                          <a:ea typeface="Calibri" pitchFamily="34" charset="-122"/>
                          <a:cs typeface="Calibri" pitchFamily="34" charset="-120"/>
                        </a:rPr>
                        <a:t>AUC</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dirty="0">
                          <a:solidFill>
                            <a:srgbClr val="FFFFFF"/>
                          </a:solidFill>
                          <a:latin typeface="Calibri" pitchFamily="34" charset="0"/>
                          <a:ea typeface="Calibri" pitchFamily="34" charset="-122"/>
                          <a:cs typeface="Calibri" pitchFamily="34" charset="-120"/>
                        </a:rPr>
                        <a:t>LastFM</a:t>
                      </a:r>
                      <a:endParaRPr lang="en-US" sz="900" dirty="0">
                        <a:latin typeface="Calibri" charset="0"/>
                        <a:ea typeface="Calibri" charset="0"/>
                        <a:cs typeface="Calibri" charset="0"/>
                      </a:endParaRPr>
                    </a:p>
                    <a:p>
                      <a:pPr marL="0" indent="0" algn="ctr">
                        <a:buNone/>
                      </a:pPr>
                      <a:r>
                        <a:rPr lang="en-US" sz="900" b="1" dirty="0">
                          <a:solidFill>
                            <a:srgbClr val="FFFFFF"/>
                          </a:solidFill>
                          <a:latin typeface="Calibri" pitchFamily="34" charset="0"/>
                          <a:ea typeface="Calibri" pitchFamily="34" charset="-122"/>
                          <a:cs typeface="Calibri" pitchFamily="34" charset="-120"/>
                        </a:rPr>
                        <a:t>MRR</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i="0" u="none" strike="noStrike" cap="none" dirty="0" err="1">
                          <a:solidFill>
                            <a:srgbClr val="FFFFFF"/>
                          </a:solidFill>
                          <a:latin typeface="Calibri" pitchFamily="34" charset="0"/>
                          <a:ea typeface="Calibri" charset="0"/>
                          <a:cs typeface="Calibri" pitchFamily="34" charset="-120"/>
                          <a:sym typeface="Arial"/>
                        </a:rPr>
                        <a:t>LastFM</a:t>
                      </a:r>
                      <a:r>
                        <a:rPr lang="en-US" sz="900" b="1" i="0" u="none" strike="noStrike" cap="none" dirty="0">
                          <a:solidFill>
                            <a:srgbClr val="FFFFFF"/>
                          </a:solidFill>
                          <a:latin typeface="Calibri" pitchFamily="34" charset="0"/>
                          <a:ea typeface="Calibri" charset="0"/>
                          <a:cs typeface="Calibri" pitchFamily="34" charset="-120"/>
                          <a:sym typeface="Arial"/>
                        </a:rPr>
                        <a:t> Hits@10</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extLst>
                  <a:ext uri="{0D108BD9-81ED-4DB2-BD59-A6C34878D82A}">
                    <a16:rowId xmlns:a16="http://schemas.microsoft.com/office/drawing/2014/main" val="10000"/>
                  </a:ext>
                </a:extLst>
              </a:tr>
              <a:tr h="271283">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DeepWalk</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.846</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.481</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.6725</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.951</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.222</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a:latin typeface="Calibri" charset="0"/>
                          <a:ea typeface="Calibri" charset="0"/>
                          <a:cs typeface="Calibri" charset="0"/>
                        </a:rPr>
                        <a:t>.7612</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.865</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.091</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.1880</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71283">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Node2Vec</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.844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.392</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.6478</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b="1" dirty="0">
                          <a:solidFill>
                            <a:srgbClr val="059669"/>
                          </a:solidFill>
                          <a:latin typeface="Calibri" pitchFamily="34" charset="0"/>
                          <a:ea typeface="Calibri" pitchFamily="34" charset="-122"/>
                          <a:cs typeface="Calibri" pitchFamily="34" charset="-120"/>
                        </a:rPr>
                        <a:t>.953</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ECFDF5"/>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.241</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b="0" i="0" u="none" strike="noStrike" cap="none" dirty="0">
                          <a:solidFill>
                            <a:schemeClr val="tx1"/>
                          </a:solidFill>
                          <a:latin typeface="Calibri" charset="0"/>
                          <a:ea typeface="Calibri" charset="0"/>
                          <a:cs typeface="Calibri" charset="0"/>
                          <a:sym typeface="Arial"/>
                        </a:rPr>
                        <a:t>.7459</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.862</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.094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.1660</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271283">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TransE</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b="1" dirty="0">
                          <a:solidFill>
                            <a:srgbClr val="059669"/>
                          </a:solidFill>
                          <a:latin typeface="Calibri" pitchFamily="34" charset="0"/>
                          <a:ea typeface="Calibri" pitchFamily="34" charset="-122"/>
                          <a:cs typeface="Calibri" pitchFamily="34" charset="-120"/>
                        </a:rPr>
                        <a:t>.913</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ECFDF5"/>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.344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.7152</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61710">
                <a:tc>
                  <a:txBody>
                    <a:bodyPr/>
                    <a:lstStyle/>
                    <a:p>
                      <a:pPr marL="0" indent="0" algn="l">
                        <a:buNone/>
                      </a:pPr>
                      <a:r>
                        <a:rPr lang="en-US" sz="900" dirty="0" err="1">
                          <a:solidFill>
                            <a:srgbClr val="1E293B"/>
                          </a:solidFill>
                          <a:latin typeface="Calibri" pitchFamily="34" charset="0"/>
                          <a:ea typeface="Calibri" pitchFamily="34" charset="-122"/>
                          <a:cs typeface="Calibri" pitchFamily="34" charset="-120"/>
                        </a:rPr>
                        <a:t>GraphSAGE</a:t>
                      </a:r>
                      <a:r>
                        <a:rPr lang="en-US" sz="900" dirty="0">
                          <a:solidFill>
                            <a:srgbClr val="1E293B"/>
                          </a:solidFill>
                          <a:latin typeface="Calibri" pitchFamily="34" charset="0"/>
                          <a:ea typeface="Calibri" pitchFamily="34" charset="-122"/>
                          <a:cs typeface="Calibri" pitchFamily="34" charset="-120"/>
                        </a:rPr>
                        <a:t>-LP</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.8164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.0783</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.2560</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solidFill>
                            <a:srgbClr val="1E293B"/>
                          </a:solidFill>
                          <a:latin typeface="Calibri" pitchFamily="34" charset="0"/>
                          <a:ea typeface="Calibri" charset="0"/>
                          <a:cs typeface="Calibri" pitchFamily="34" charset="-120"/>
                        </a:rPr>
                        <a:t>. 8106</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solidFill>
                            <a:srgbClr val="1E293B"/>
                          </a:solidFill>
                          <a:latin typeface="Calibri" pitchFamily="34" charset="0"/>
                          <a:ea typeface="Calibri" charset="0"/>
                          <a:cs typeface="Calibri" pitchFamily="34" charset="-120"/>
                        </a:rPr>
                        <a:t>. 0325</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.0745</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271283">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VGAE</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.778</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.059</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.1600</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.860</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.014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.0335</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b="1" dirty="0">
                          <a:solidFill>
                            <a:srgbClr val="059669"/>
                          </a:solidFill>
                          <a:latin typeface="Calibri" pitchFamily="34" charset="0"/>
                          <a:ea typeface="Calibri" pitchFamily="34" charset="-122"/>
                          <a:cs typeface="Calibri" pitchFamily="34" charset="-120"/>
                        </a:rPr>
                        <a:t>.954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ECFDF5"/>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.207</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.3180</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271283">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Adamic-Adar</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.874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b="1" dirty="0">
                          <a:solidFill>
                            <a:srgbClr val="059669"/>
                          </a:solidFill>
                          <a:latin typeface="Calibri" pitchFamily="34" charset="0"/>
                          <a:ea typeface="Calibri" pitchFamily="34" charset="-122"/>
                          <a:cs typeface="Calibri" pitchFamily="34" charset="-120"/>
                        </a:rPr>
                        <a:t>.657</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ECFDF5"/>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.7481</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ECFDF5"/>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.869</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.713</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.7372</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.844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b="1" dirty="0">
                          <a:solidFill>
                            <a:srgbClr val="059669"/>
                          </a:solidFill>
                          <a:latin typeface="Calibri" pitchFamily="34" charset="0"/>
                          <a:ea typeface="Calibri" pitchFamily="34" charset="-122"/>
                          <a:cs typeface="Calibri" pitchFamily="34" charset="-120"/>
                        </a:rPr>
                        <a:t>.234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ECFDF5"/>
                    </a:solidFill>
                  </a:tcPr>
                </a:tc>
                <a:tc>
                  <a:txBody>
                    <a:bodyPr/>
                    <a:lstStyle/>
                    <a:p>
                      <a:pPr marL="0" indent="0" algn="ctr">
                        <a:buNone/>
                      </a:pPr>
                      <a:r>
                        <a:rPr lang="en-US" sz="900" b="1" dirty="0">
                          <a:solidFill>
                            <a:srgbClr val="059669"/>
                          </a:solidFill>
                          <a:latin typeface="Calibri" pitchFamily="34" charset="0"/>
                          <a:ea typeface="Calibri" pitchFamily="34" charset="-122"/>
                          <a:cs typeface="Calibri" pitchFamily="34" charset="-120"/>
                        </a:rPr>
                        <a:t>.4720</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noFill/>
                  </a:tcPr>
                </a:tc>
                <a:extLst>
                  <a:ext uri="{0D108BD9-81ED-4DB2-BD59-A6C34878D82A}">
                    <a16:rowId xmlns:a16="http://schemas.microsoft.com/office/drawing/2014/main" val="10006"/>
                  </a:ext>
                </a:extLst>
              </a:tr>
              <a:tr h="271283">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Jaccard</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.874</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.510</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.7481</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.869</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b="1" dirty="0">
                          <a:solidFill>
                            <a:srgbClr val="059669"/>
                          </a:solidFill>
                          <a:latin typeface="Calibri" pitchFamily="34" charset="0"/>
                          <a:ea typeface="Calibri" pitchFamily="34" charset="-122"/>
                          <a:cs typeface="Calibri" pitchFamily="34" charset="-120"/>
                        </a:rPr>
                        <a:t>.725</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ECFDF5"/>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.7372</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no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.843</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.135</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latin typeface="Calibri" charset="0"/>
                          <a:ea typeface="Calibri" charset="0"/>
                          <a:cs typeface="Calibri" charset="0"/>
                        </a:rPr>
                        <a:t>.4075</a:t>
                      </a: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bl>
          </a:graphicData>
        </a:graphic>
      </p:graphicFrame>
      <p:sp>
        <p:nvSpPr>
          <p:cNvPr id="4" name="Text 1"/>
          <p:cNvSpPr/>
          <p:nvPr/>
        </p:nvSpPr>
        <p:spPr>
          <a:xfrm>
            <a:off x="731520" y="3291840"/>
            <a:ext cx="7680960" cy="274320"/>
          </a:xfrm>
          <a:prstGeom prst="rect">
            <a:avLst/>
          </a:prstGeom>
          <a:noFill/>
          <a:ln/>
        </p:spPr>
        <p:txBody>
          <a:bodyPr wrap="square" lIns="0" tIns="0" rIns="0" bIns="0" rtlCol="0" anchor="ctr"/>
          <a:lstStyle/>
          <a:p>
            <a:pPr marL="0" indent="0">
              <a:buNone/>
            </a:pPr>
            <a:r>
              <a:rPr lang="en-US" sz="1100" dirty="0">
                <a:solidFill>
                  <a:srgbClr val="475569"/>
                </a:solidFill>
                <a:latin typeface="Calibri" pitchFamily="34" charset="0"/>
                <a:ea typeface="Calibri" pitchFamily="34" charset="-122"/>
                <a:cs typeface="Calibri" pitchFamily="34" charset="-120"/>
              </a:rPr>
              <a:t>Pattern: embeddings win AUC, heuristics win MRR on every dataset. Exception: VGAE on LastFM (real features) wins AUC.</a:t>
            </a:r>
            <a:endParaRPr lang="en-US" sz="1100" dirty="0"/>
          </a:p>
        </p:txBody>
      </p:sp>
      <p:sp>
        <p:nvSpPr>
          <p:cNvPr id="5" name="Shape 2"/>
          <p:cNvSpPr/>
          <p:nvPr/>
        </p:nvSpPr>
        <p:spPr>
          <a:xfrm>
            <a:off x="457200" y="370332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3"/>
          <p:cNvSpPr/>
          <p:nvPr/>
        </p:nvSpPr>
        <p:spPr>
          <a:xfrm>
            <a:off x="457200" y="3703320"/>
            <a:ext cx="54864" cy="1097280"/>
          </a:xfrm>
          <a:prstGeom prst="rect">
            <a:avLst/>
          </a:prstGeom>
          <a:solidFill>
            <a:srgbClr val="0891B2"/>
          </a:solidFill>
          <a:ln/>
        </p:spPr>
        <p:txBody>
          <a:bodyPr/>
          <a:lstStyle/>
          <a:p>
            <a:endParaRPr lang="en-UA"/>
          </a:p>
        </p:txBody>
      </p:sp>
      <p:sp>
        <p:nvSpPr>
          <p:cNvPr id="7" name="Text 4"/>
          <p:cNvSpPr/>
          <p:nvPr/>
        </p:nvSpPr>
        <p:spPr>
          <a:xfrm>
            <a:off x="731520" y="3749040"/>
            <a:ext cx="347472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AUC</a:t>
            </a:r>
            <a:endParaRPr lang="en-US" sz="1200" dirty="0"/>
          </a:p>
        </p:txBody>
      </p:sp>
      <p:sp>
        <p:nvSpPr>
          <p:cNvPr id="8" name="Text 5"/>
          <p:cNvSpPr/>
          <p:nvPr/>
        </p:nvSpPr>
        <p:spPr>
          <a:xfrm>
            <a:off x="731520" y="4023360"/>
            <a:ext cx="3474720" cy="640080"/>
          </a:xfrm>
          <a:prstGeom prst="rect">
            <a:avLst/>
          </a:prstGeom>
          <a:noFill/>
          <a:ln/>
        </p:spPr>
        <p:txBody>
          <a:bodyPr wrap="square" lIns="0" tIns="0" rIns="0" bIns="0" rtlCol="0" anchor="ctr"/>
          <a:lstStyle/>
          <a:p>
            <a:pPr marL="0" indent="0">
              <a:buNone/>
            </a:pPr>
            <a:r>
              <a:rPr lang="en-US" sz="1000" dirty="0">
                <a:solidFill>
                  <a:srgbClr val="475569"/>
                </a:solidFill>
                <a:latin typeface="Calibri" pitchFamily="34" charset="0"/>
                <a:ea typeface="Calibri" pitchFamily="34" charset="-122"/>
                <a:cs typeface="Calibri" pitchFamily="34" charset="-120"/>
              </a:rPr>
              <a:t>Can you separate real edges from fake?</a:t>
            </a:r>
            <a:endParaRPr lang="en-US" sz="1000" dirty="0"/>
          </a:p>
          <a:p>
            <a:pPr marL="0" indent="0">
              <a:buNone/>
            </a:pPr>
            <a:r>
              <a:rPr lang="en-US" sz="1000" dirty="0">
                <a:solidFill>
                  <a:srgbClr val="475569"/>
                </a:solidFill>
                <a:latin typeface="Calibri" pitchFamily="34" charset="0"/>
                <a:ea typeface="Calibri" pitchFamily="34" charset="-122"/>
                <a:cs typeface="Calibri" pitchFamily="34" charset="-120"/>
              </a:rPr>
              <a:t>Embeddings: smooth continuous scores across all pairs. Good for binary yes/no.</a:t>
            </a:r>
            <a:endParaRPr lang="en-US" sz="1000" dirty="0"/>
          </a:p>
        </p:txBody>
      </p:sp>
      <p:sp>
        <p:nvSpPr>
          <p:cNvPr id="9" name="Shape 6"/>
          <p:cNvSpPr/>
          <p:nvPr/>
        </p:nvSpPr>
        <p:spPr>
          <a:xfrm>
            <a:off x="4754880" y="370332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3" name="Shape 7"/>
          <p:cNvSpPr/>
          <p:nvPr/>
        </p:nvSpPr>
        <p:spPr>
          <a:xfrm>
            <a:off x="4754880" y="3703320"/>
            <a:ext cx="54864" cy="1097280"/>
          </a:xfrm>
          <a:prstGeom prst="rect">
            <a:avLst/>
          </a:prstGeom>
          <a:solidFill>
            <a:srgbClr val="7C3AED"/>
          </a:solidFill>
          <a:ln/>
        </p:spPr>
        <p:txBody>
          <a:bodyPr/>
          <a:lstStyle/>
          <a:p>
            <a:endParaRPr lang="en-UA"/>
          </a:p>
        </p:txBody>
      </p:sp>
      <p:sp>
        <p:nvSpPr>
          <p:cNvPr id="11" name="Text 8"/>
          <p:cNvSpPr/>
          <p:nvPr/>
        </p:nvSpPr>
        <p:spPr>
          <a:xfrm>
            <a:off x="5029200" y="3749040"/>
            <a:ext cx="347472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MRR</a:t>
            </a:r>
            <a:endParaRPr lang="en-US" sz="1200" dirty="0"/>
          </a:p>
        </p:txBody>
      </p:sp>
      <p:sp>
        <p:nvSpPr>
          <p:cNvPr id="12" name="Text 9"/>
          <p:cNvSpPr/>
          <p:nvPr/>
        </p:nvSpPr>
        <p:spPr>
          <a:xfrm>
            <a:off x="5029200" y="4023360"/>
            <a:ext cx="3474720" cy="640080"/>
          </a:xfrm>
          <a:prstGeom prst="rect">
            <a:avLst/>
          </a:prstGeom>
          <a:noFill/>
          <a:ln/>
        </p:spPr>
        <p:txBody>
          <a:bodyPr wrap="square" lIns="0" tIns="0" rIns="0" bIns="0" rtlCol="0" anchor="ctr"/>
          <a:lstStyle/>
          <a:p>
            <a:pPr marL="0" indent="0">
              <a:buNone/>
            </a:pPr>
            <a:r>
              <a:rPr lang="en-US" sz="1000" dirty="0">
                <a:solidFill>
                  <a:srgbClr val="475569"/>
                </a:solidFill>
                <a:latin typeface="Calibri" pitchFamily="34" charset="0"/>
                <a:ea typeface="Calibri" pitchFamily="34" charset="-122"/>
                <a:cs typeface="Calibri" pitchFamily="34" charset="-120"/>
              </a:rPr>
              <a:t>Does the correct edge rank first?</a:t>
            </a:r>
            <a:endParaRPr lang="en-US" sz="1000" dirty="0"/>
          </a:p>
          <a:p>
            <a:pPr marL="0" indent="0">
              <a:buNone/>
            </a:pPr>
            <a:r>
              <a:rPr lang="en-US" sz="1000" dirty="0">
                <a:solidFill>
                  <a:srgbClr val="475569"/>
                </a:solidFill>
                <a:latin typeface="Calibri" pitchFamily="34" charset="0"/>
                <a:ea typeface="Calibri" pitchFamily="34" charset="-122"/>
                <a:cs typeface="Calibri" pitchFamily="34" charset="-120"/>
              </a:rPr>
              <a:t>Heuristics: most pairs score 0, correct edges get high scores. Decisive for ranking.</a:t>
            </a:r>
            <a:endParaRPr lang="en-US" sz="1000" dirty="0"/>
          </a:p>
        </p:txBody>
      </p:sp>
      <p:sp>
        <p:nvSpPr>
          <p:cNvPr id="14" name="Text 13">
            <a:extLst>
              <a:ext uri="{FF2B5EF4-FFF2-40B4-BE49-F238E27FC236}">
                <a16:creationId xmlns:a16="http://schemas.microsoft.com/office/drawing/2014/main" id="{56A90E0F-E281-2B04-C981-5A2633C96DA5}"/>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13 / 34</a:t>
            </a:r>
            <a:endParaRPr lang="en-US" sz="9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731520" y="365760"/>
            <a:ext cx="2743200" cy="36576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0" u="none" strike="noStrike" kern="0" cap="none" spc="300" normalizeH="0" baseline="0" noProof="0" dirty="0">
                <a:ln>
                  <a:noFill/>
                </a:ln>
                <a:solidFill>
                  <a:srgbClr val="0891B2"/>
                </a:solidFill>
                <a:effectLst/>
                <a:uLnTx/>
                <a:uFillTx/>
                <a:latin typeface="Calibri" pitchFamily="34" charset="0"/>
                <a:ea typeface="Calibri" pitchFamily="34" charset="-122"/>
                <a:cs typeface="Calibri" pitchFamily="34" charset="-120"/>
              </a:rPr>
              <a:t>FINDING 2</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 1"/>
          <p:cNvSpPr/>
          <p:nvPr/>
        </p:nvSpPr>
        <p:spPr>
          <a:xfrm>
            <a:off x="731520" y="731520"/>
            <a:ext cx="7680960" cy="54864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1" i="0" u="none" strike="noStrike" kern="1200" cap="none" spc="0" normalizeH="0" baseline="0" noProof="0" dirty="0">
                <a:ln>
                  <a:noFill/>
                </a:ln>
                <a:solidFill>
                  <a:srgbClr val="FFFFFF"/>
                </a:solidFill>
                <a:effectLst/>
                <a:uLnTx/>
                <a:uFillTx/>
                <a:latin typeface="Trebuchet MS" pitchFamily="34" charset="0"/>
                <a:ea typeface="Trebuchet MS" pitchFamily="34" charset="-122"/>
                <a:cs typeface="Trebuchet MS" pitchFamily="34" charset="-120"/>
              </a:rPr>
              <a:t>AUC and MRR disagree on every dataset</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Shape 2"/>
          <p:cNvSpPr/>
          <p:nvPr/>
        </p:nvSpPr>
        <p:spPr>
          <a:xfrm>
            <a:off x="457200" y="1554480"/>
            <a:ext cx="3840480" cy="2103120"/>
          </a:xfrm>
          <a:prstGeom prst="rect">
            <a:avLst/>
          </a:prstGeom>
          <a:solidFill>
            <a:srgbClr val="1E293B"/>
          </a:solidFill>
          <a:ln/>
          <a:effectLst>
            <a:outerShdw blurRad="76200" dist="25400" dir="8100000" algn="bl" rotWithShape="0">
              <a:srgbClr val="000000">
                <a:alpha val="12000"/>
              </a:srgbClr>
            </a:outerShdw>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 3"/>
          <p:cNvSpPr/>
          <p:nvPr/>
        </p:nvSpPr>
        <p:spPr>
          <a:xfrm>
            <a:off x="640080" y="1645920"/>
            <a:ext cx="3474720" cy="32004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891B2"/>
                </a:solidFill>
                <a:effectLst/>
                <a:uLnTx/>
                <a:uFillTx/>
                <a:latin typeface="Trebuchet MS" pitchFamily="34" charset="0"/>
                <a:ea typeface="Trebuchet MS" pitchFamily="34" charset="-122"/>
                <a:cs typeface="Trebuchet MS" pitchFamily="34" charset="-120"/>
              </a:rPr>
              <a:t>Best by AUC</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Text 4"/>
          <p:cNvSpPr/>
          <p:nvPr/>
        </p:nvSpPr>
        <p:spPr>
          <a:xfrm>
            <a:off x="640080" y="2011680"/>
            <a:ext cx="3474720" cy="1097280"/>
          </a:xfrm>
          <a:prstGeom prst="rect">
            <a:avLst/>
          </a:prstGeom>
          <a:noFill/>
          <a:ln/>
        </p:spPr>
        <p:txBody>
          <a:bodyPr wrap="square" lIns="0" tIns="0" rIns="0" bIns="0" rtlCol="0" anchor="ctr"/>
          <a:lstStyle/>
          <a:p>
            <a:pPr marL="0" marR="0" lvl="0" indent="0" algn="l" defTabSz="914400" rtl="0" eaLnBrk="1" fontAlgn="auto" latinLnBrk="0" hangingPunct="1">
              <a:lnSpc>
                <a:spcPct val="16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CBD5E1"/>
                </a:solidFill>
                <a:effectLst/>
                <a:uLnTx/>
                <a:uFillTx/>
                <a:latin typeface="Calibri" pitchFamily="34" charset="0"/>
                <a:ea typeface="Calibri" pitchFamily="34" charset="-122"/>
                <a:cs typeface="Calibri" pitchFamily="34" charset="-120"/>
              </a:rPr>
              <a:t>HepTh: TransE (0.913)</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6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CBD5E1"/>
                </a:solidFill>
                <a:effectLst/>
                <a:uLnTx/>
                <a:uFillTx/>
                <a:latin typeface="Calibri" pitchFamily="34" charset="0"/>
                <a:ea typeface="Calibri" pitchFamily="34" charset="-122"/>
                <a:cs typeface="Calibri" pitchFamily="34" charset="-120"/>
              </a:rPr>
              <a:t>Amazon: Node2Vec (0.953)</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6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CBD5E1"/>
                </a:solidFill>
                <a:effectLst/>
                <a:uLnTx/>
                <a:uFillTx/>
                <a:latin typeface="Calibri" pitchFamily="34" charset="0"/>
                <a:ea typeface="Calibri" pitchFamily="34" charset="-122"/>
                <a:cs typeface="Calibri" pitchFamily="34" charset="-120"/>
              </a:rPr>
              <a:t>LastFM: VGAE (0.954)</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Text 5"/>
          <p:cNvSpPr/>
          <p:nvPr/>
        </p:nvSpPr>
        <p:spPr>
          <a:xfrm>
            <a:off x="3931920" y="2103120"/>
            <a:ext cx="1280160" cy="548640"/>
          </a:xfrm>
          <a:prstGeom prst="rect">
            <a:avLst/>
          </a:prstGeom>
          <a:noFill/>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94A3B8"/>
                </a:solidFill>
                <a:effectLst/>
                <a:uLnTx/>
                <a:uFillTx/>
                <a:latin typeface="Trebuchet MS" pitchFamily="34" charset="0"/>
                <a:ea typeface="Trebuchet MS" pitchFamily="34" charset="-122"/>
                <a:cs typeface="Trebuchet MS" pitchFamily="34" charset="-120"/>
              </a:rPr>
              <a:t>VS</a:t>
            </a: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Shape 6"/>
          <p:cNvSpPr/>
          <p:nvPr/>
        </p:nvSpPr>
        <p:spPr>
          <a:xfrm>
            <a:off x="4846320" y="1554480"/>
            <a:ext cx="3840480" cy="2103120"/>
          </a:xfrm>
          <a:prstGeom prst="rect">
            <a:avLst/>
          </a:prstGeom>
          <a:solidFill>
            <a:srgbClr val="1E293B"/>
          </a:solidFill>
          <a:ln/>
          <a:effectLst>
            <a:outerShdw blurRad="76200" dist="25400" dir="8100000" algn="bl" rotWithShape="0">
              <a:srgbClr val="000000">
                <a:alpha val="12000"/>
              </a:srgbClr>
            </a:outerShdw>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Text 7"/>
          <p:cNvSpPr/>
          <p:nvPr/>
        </p:nvSpPr>
        <p:spPr>
          <a:xfrm>
            <a:off x="5029200" y="1645920"/>
            <a:ext cx="3474720" cy="32004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C3AED"/>
                </a:solidFill>
                <a:effectLst/>
                <a:uLnTx/>
                <a:uFillTx/>
                <a:latin typeface="Trebuchet MS" pitchFamily="34" charset="0"/>
                <a:ea typeface="Trebuchet MS" pitchFamily="34" charset="-122"/>
                <a:cs typeface="Trebuchet MS" pitchFamily="34" charset="-120"/>
              </a:rPr>
              <a:t>Best by MRR</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Text 8"/>
          <p:cNvSpPr/>
          <p:nvPr/>
        </p:nvSpPr>
        <p:spPr>
          <a:xfrm>
            <a:off x="5029200" y="2011680"/>
            <a:ext cx="3474720" cy="1097280"/>
          </a:xfrm>
          <a:prstGeom prst="rect">
            <a:avLst/>
          </a:prstGeom>
          <a:noFill/>
          <a:ln/>
        </p:spPr>
        <p:txBody>
          <a:bodyPr wrap="square" lIns="0" tIns="0" rIns="0" bIns="0" rtlCol="0" anchor="ctr"/>
          <a:lstStyle/>
          <a:p>
            <a:pPr marL="0" marR="0" lvl="0" indent="0" algn="l" defTabSz="914400" rtl="0" eaLnBrk="1" fontAlgn="auto" latinLnBrk="0" hangingPunct="1">
              <a:lnSpc>
                <a:spcPct val="16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CBD5E1"/>
                </a:solidFill>
                <a:effectLst/>
                <a:uLnTx/>
                <a:uFillTx/>
                <a:latin typeface="Calibri" pitchFamily="34" charset="0"/>
                <a:ea typeface="Calibri" pitchFamily="34" charset="-122"/>
                <a:cs typeface="Calibri" pitchFamily="34" charset="-120"/>
              </a:rPr>
              <a:t>HepTh: Adamic-Adar (0.657)</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6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CBD5E1"/>
                </a:solidFill>
                <a:effectLst/>
                <a:uLnTx/>
                <a:uFillTx/>
                <a:latin typeface="Calibri" pitchFamily="34" charset="0"/>
                <a:ea typeface="Calibri" pitchFamily="34" charset="-122"/>
                <a:cs typeface="Calibri" pitchFamily="34" charset="-120"/>
              </a:rPr>
              <a:t>Amazon: Jaccard (0.725)</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6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CBD5E1"/>
                </a:solidFill>
                <a:effectLst/>
                <a:uLnTx/>
                <a:uFillTx/>
                <a:latin typeface="Calibri" pitchFamily="34" charset="0"/>
                <a:ea typeface="Calibri" pitchFamily="34" charset="-122"/>
                <a:cs typeface="Calibri" pitchFamily="34" charset="-120"/>
              </a:rPr>
              <a:t>LastFM: Adamic-Adar (0.234)</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Text 9"/>
          <p:cNvSpPr/>
          <p:nvPr/>
        </p:nvSpPr>
        <p:spPr>
          <a:xfrm>
            <a:off x="731520" y="3931920"/>
            <a:ext cx="7680960" cy="548640"/>
          </a:xfrm>
          <a:prstGeom prst="rect">
            <a:avLst/>
          </a:prstGeom>
          <a:noFill/>
          <a:ln/>
        </p:spPr>
        <p:txBody>
          <a:bodyPr wrap="square" lIns="0" tIns="0" rIns="0" bIns="0" rtlCol="0" anchor="ct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CBD5E1"/>
                </a:solidFill>
                <a:effectLst/>
                <a:uLnTx/>
                <a:uFillTx/>
                <a:latin typeface="Calibri" pitchFamily="34" charset="0"/>
                <a:ea typeface="Calibri" pitchFamily="34" charset="-122"/>
                <a:cs typeface="Calibri" pitchFamily="34" charset="-120"/>
              </a:rPr>
              <a:t>Three datasets, complete disagreement. Heuristics dominate ranking despite zero training. Any LP evaluation reporting only AUC is incomplete.</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 10"/>
          <p:cNvSpPr/>
          <p:nvPr/>
        </p:nvSpPr>
        <p:spPr>
          <a:xfrm>
            <a:off x="731520" y="4480560"/>
            <a:ext cx="7680960" cy="36576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1" u="none" strike="noStrike" kern="1200" cap="none" spc="0" normalizeH="0" baseline="0" noProof="0" dirty="0">
                <a:ln>
                  <a:noFill/>
                </a:ln>
                <a:solidFill>
                  <a:srgbClr val="0891B2"/>
                </a:solidFill>
                <a:effectLst/>
                <a:uLnTx/>
                <a:uFillTx/>
                <a:latin typeface="Calibri" pitchFamily="34" charset="0"/>
                <a:ea typeface="Calibri" pitchFamily="34" charset="-122"/>
                <a:cs typeface="Calibri" pitchFamily="34" charset="-120"/>
              </a:rPr>
              <a:t>This is why we include heuristic baselines: they expose a systematic weakness of learned embeddings that AUC alone would hide.</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Text 13">
            <a:extLst>
              <a:ext uri="{FF2B5EF4-FFF2-40B4-BE49-F238E27FC236}">
                <a16:creationId xmlns:a16="http://schemas.microsoft.com/office/drawing/2014/main" id="{66B8562E-4CFE-3FC6-920A-8A70A418B1B4}"/>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14 / 34</a:t>
            </a:r>
            <a:endParaRPr lang="en-US" sz="9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731520" y="365760"/>
            <a:ext cx="2743200" cy="36576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300" b="1" i="0" u="none" strike="noStrike" kern="0" cap="none" spc="300" normalizeH="0" baseline="0" noProof="0" dirty="0">
                <a:ln>
                  <a:noFill/>
                </a:ln>
                <a:solidFill>
                  <a:srgbClr val="0891B2"/>
                </a:solidFill>
                <a:effectLst/>
                <a:uLnTx/>
                <a:uFillTx/>
                <a:latin typeface="Calibri" pitchFamily="34" charset="0"/>
                <a:ea typeface="Calibri" pitchFamily="34" charset="-122"/>
                <a:cs typeface="Calibri" pitchFamily="34" charset="-120"/>
              </a:rPr>
              <a:t>FINDING 3</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 1"/>
          <p:cNvSpPr/>
          <p:nvPr/>
        </p:nvSpPr>
        <p:spPr>
          <a:xfrm>
            <a:off x="731520" y="731520"/>
            <a:ext cx="7680960" cy="54864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1" i="0" u="none" strike="noStrike" kern="1200" cap="none" spc="0" normalizeH="0" baseline="0" noProof="0" dirty="0">
                <a:ln>
                  <a:noFill/>
                </a:ln>
                <a:solidFill>
                  <a:srgbClr val="FFFFFF"/>
                </a:solidFill>
                <a:effectLst/>
                <a:uLnTx/>
                <a:uFillTx/>
                <a:latin typeface="Trebuchet MS" pitchFamily="34" charset="0"/>
                <a:ea typeface="Trebuchet MS" pitchFamily="34" charset="-122"/>
                <a:cs typeface="Trebuchet MS" pitchFamily="34" charset="-120"/>
              </a:rPr>
              <a:t>Real features transform models that can see them</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Shape 2"/>
          <p:cNvSpPr/>
          <p:nvPr/>
        </p:nvSpPr>
        <p:spPr>
          <a:xfrm>
            <a:off x="457200" y="1554480"/>
            <a:ext cx="3840480" cy="1463040"/>
          </a:xfrm>
          <a:prstGeom prst="rect">
            <a:avLst/>
          </a:prstGeom>
          <a:solidFill>
            <a:srgbClr val="1E293B"/>
          </a:solidFill>
          <a:ln/>
          <a:effectLst>
            <a:outerShdw blurRad="76200" dist="25400" dir="8100000" algn="bl" rotWithShape="0">
              <a:srgbClr val="000000">
                <a:alpha val="12000"/>
              </a:srgbClr>
            </a:outerShdw>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 3"/>
          <p:cNvSpPr/>
          <p:nvPr/>
        </p:nvSpPr>
        <p:spPr>
          <a:xfrm>
            <a:off x="640080" y="1645920"/>
            <a:ext cx="3474720" cy="27432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VGAE with structural features</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Text 4"/>
          <p:cNvSpPr/>
          <p:nvPr/>
        </p:nvSpPr>
        <p:spPr>
          <a:xfrm>
            <a:off x="640080" y="1965960"/>
            <a:ext cx="3474720" cy="64008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DC2626"/>
                </a:solidFill>
                <a:effectLst/>
                <a:uLnTx/>
                <a:uFillTx/>
                <a:latin typeface="Trebuchet MS" pitchFamily="34" charset="0"/>
                <a:ea typeface="Trebuchet MS" pitchFamily="34" charset="-122"/>
                <a:cs typeface="Trebuchet MS" pitchFamily="34" charset="-120"/>
              </a:rPr>
              <a:t>AUC  0.78</a:t>
            </a: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Text 5"/>
          <p:cNvSpPr/>
          <p:nvPr/>
        </p:nvSpPr>
        <p:spPr>
          <a:xfrm>
            <a:off x="640080" y="2606040"/>
            <a:ext cx="3474720" cy="27432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HepTh: 4d input (degree, clustering, PR, core)</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Shape 6"/>
          <p:cNvSpPr/>
          <p:nvPr/>
        </p:nvSpPr>
        <p:spPr>
          <a:xfrm>
            <a:off x="4846320" y="1554480"/>
            <a:ext cx="3840480" cy="1463040"/>
          </a:xfrm>
          <a:prstGeom prst="rect">
            <a:avLst/>
          </a:prstGeom>
          <a:solidFill>
            <a:srgbClr val="1E293B"/>
          </a:solidFill>
          <a:ln/>
          <a:effectLst>
            <a:outerShdw blurRad="76200" dist="25400" dir="8100000" algn="bl" rotWithShape="0">
              <a:srgbClr val="000000">
                <a:alpha val="12000"/>
              </a:srgbClr>
            </a:outerShdw>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Text 7"/>
          <p:cNvSpPr/>
          <p:nvPr/>
        </p:nvSpPr>
        <p:spPr>
          <a:xfrm>
            <a:off x="5029200" y="1645920"/>
            <a:ext cx="3474720" cy="27432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VGAE with real features</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Text 8"/>
          <p:cNvSpPr/>
          <p:nvPr/>
        </p:nvSpPr>
        <p:spPr>
          <a:xfrm>
            <a:off x="5029200" y="1965960"/>
            <a:ext cx="3474720" cy="64008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59669"/>
                </a:solidFill>
                <a:effectLst/>
                <a:uLnTx/>
                <a:uFillTx/>
                <a:latin typeface="Trebuchet MS" pitchFamily="34" charset="0"/>
                <a:ea typeface="Trebuchet MS" pitchFamily="34" charset="-122"/>
                <a:cs typeface="Trebuchet MS" pitchFamily="34" charset="-120"/>
              </a:rPr>
              <a:t>AUC  0.95</a:t>
            </a: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Text 9"/>
          <p:cNvSpPr/>
          <p:nvPr/>
        </p:nvSpPr>
        <p:spPr>
          <a:xfrm>
            <a:off x="5029200" y="2606040"/>
            <a:ext cx="3474720" cy="27432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LastFM: 7842d artist preferences</a:t>
            </a:r>
            <a:endPar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ext 10"/>
          <p:cNvSpPr/>
          <p:nvPr/>
        </p:nvSpPr>
        <p:spPr>
          <a:xfrm>
            <a:off x="731520" y="3246120"/>
            <a:ext cx="7680960" cy="731520"/>
          </a:xfrm>
          <a:prstGeom prst="rect">
            <a:avLst/>
          </a:prstGeom>
          <a:noFill/>
          <a:ln/>
        </p:spPr>
        <p:txBody>
          <a:bodyPr wrap="square" lIns="0" tIns="0" rIns="0" bIns="0" rtlCol="0" anchor="ct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300" b="0" i="0" u="none" strike="noStrike" kern="1200" cap="none" spc="0" normalizeH="0" baseline="0" noProof="0" dirty="0">
                <a:ln>
                  <a:noFill/>
                </a:ln>
                <a:solidFill>
                  <a:srgbClr val="CBD5E1"/>
                </a:solidFill>
                <a:effectLst/>
                <a:uLnTx/>
                <a:uFillTx/>
                <a:latin typeface="Calibri" pitchFamily="34" charset="0"/>
                <a:ea typeface="Calibri" pitchFamily="34" charset="-122"/>
                <a:cs typeface="Calibri" pitchFamily="34" charset="-120"/>
              </a:rPr>
              <a:t>Same architecture design, same training procedure. The only difference is what the encoder receives as input. With 4 generic structural features, many nodes look identical. With 7842 real preferences, every user is distinguishable.</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Shape 11"/>
          <p:cNvSpPr/>
          <p:nvPr/>
        </p:nvSpPr>
        <p:spPr>
          <a:xfrm>
            <a:off x="457200" y="4114800"/>
            <a:ext cx="7772400" cy="731520"/>
          </a:xfrm>
          <a:prstGeom prst="rect">
            <a:avLst/>
          </a:prstGeom>
          <a:solidFill>
            <a:srgbClr val="1E293B"/>
          </a:solidFill>
          <a:ln/>
          <a:effectLst>
            <a:outerShdw blurRad="76200" dist="25400" dir="8100000" algn="bl" rotWithShape="0">
              <a:srgbClr val="000000">
                <a:alpha val="12000"/>
              </a:srgbClr>
            </a:outerShdw>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Text 12"/>
          <p:cNvSpPr/>
          <p:nvPr/>
        </p:nvSpPr>
        <p:spPr>
          <a:xfrm>
            <a:off x="731520" y="4160520"/>
            <a:ext cx="7315200" cy="640080"/>
          </a:xfrm>
          <a:prstGeom prst="rect">
            <a:avLst/>
          </a:prstGeom>
          <a:noFill/>
          <a:ln/>
        </p:spPr>
        <p:txBody>
          <a:bodyPr wrap="square" lIns="0" tIns="0" rIns="0" bIns="0" rtlCol="0" anchor="ct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891B2"/>
                </a:solidFill>
                <a:effectLst/>
                <a:uLnTx/>
                <a:uFillTx/>
                <a:latin typeface="Calibri" pitchFamily="34" charset="0"/>
                <a:ea typeface="Calibri" pitchFamily="34" charset="-122"/>
                <a:cs typeface="Calibri" pitchFamily="34" charset="-120"/>
              </a:rPr>
              <a:t>Only models that receive features benefit: VGAE and GNNs (GraphSAGE 0.72 → 0.80). Walk methods (DeepWalk, Node2Vec, etc.) never see features, so their performance difference across datasets reflects graph topology, not features.</a:t>
            </a:r>
            <a:endParaRPr kumimoji="0" lang="en-US" sz="11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Text 13">
            <a:extLst>
              <a:ext uri="{FF2B5EF4-FFF2-40B4-BE49-F238E27FC236}">
                <a16:creationId xmlns:a16="http://schemas.microsoft.com/office/drawing/2014/main" id="{B0D7CC7E-1AAF-7982-82BB-11EB36C8E14D}"/>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15 / 34</a:t>
            </a:r>
            <a:endParaRPr lang="en-US" sz="9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365760"/>
            <a:ext cx="2743200" cy="320040"/>
          </a:xfrm>
          <a:prstGeom prst="rect">
            <a:avLst/>
          </a:prstGeom>
          <a:noFill/>
          <a:ln/>
        </p:spPr>
        <p:txBody>
          <a:bodyPr wrap="square" lIns="0" tIns="0" rIns="0" bIns="0" rtlCol="0" anchor="ctr"/>
          <a:lstStyle/>
          <a:p>
            <a:pPr marL="0" indent="0">
              <a:buNone/>
            </a:pPr>
            <a:r>
              <a:rPr lang="en-US" sz="1300" b="1" kern="0" spc="300" dirty="0">
                <a:solidFill>
                  <a:srgbClr val="0891B2"/>
                </a:solidFill>
                <a:latin typeface="Calibri" pitchFamily="34" charset="0"/>
                <a:ea typeface="Calibri" pitchFamily="34" charset="-122"/>
                <a:cs typeface="Calibri" pitchFamily="34" charset="-120"/>
              </a:rPr>
              <a:t>FINDING 4</a:t>
            </a:r>
            <a:endParaRPr lang="en-US" sz="1300" dirty="0"/>
          </a:p>
        </p:txBody>
      </p:sp>
      <p:sp>
        <p:nvSpPr>
          <p:cNvPr id="3" name="Text 1"/>
          <p:cNvSpPr/>
          <p:nvPr/>
        </p:nvSpPr>
        <p:spPr>
          <a:xfrm>
            <a:off x="731520" y="685800"/>
            <a:ext cx="7680960" cy="502920"/>
          </a:xfrm>
          <a:prstGeom prst="rect">
            <a:avLst/>
          </a:prstGeom>
          <a:noFill/>
          <a:ln/>
        </p:spPr>
        <p:txBody>
          <a:bodyPr wrap="square" lIns="0" tIns="0" rIns="0" bIns="0" rtlCol="0" anchor="ctr"/>
          <a:lstStyle/>
          <a:p>
            <a:pPr marL="0" indent="0">
              <a:buNone/>
            </a:pPr>
            <a:r>
              <a:rPr lang="en-US" sz="2400" b="1" dirty="0">
                <a:solidFill>
                  <a:srgbClr val="1E293B"/>
                </a:solidFill>
                <a:latin typeface="Trebuchet MS" pitchFamily="34" charset="0"/>
                <a:ea typeface="Trebuchet MS" pitchFamily="34" charset="-122"/>
                <a:cs typeface="Trebuchet MS" pitchFamily="34" charset="-120"/>
              </a:rPr>
              <a:t>Training objective limits what embeddings capture</a:t>
            </a:r>
            <a:endParaRPr lang="en-US" sz="2400" dirty="0"/>
          </a:p>
        </p:txBody>
      </p:sp>
      <p:graphicFrame>
        <p:nvGraphicFramePr>
          <p:cNvPr id="4" name="Chart 0"/>
          <p:cNvGraphicFramePr/>
          <p:nvPr/>
        </p:nvGraphicFramePr>
        <p:xfrm>
          <a:off x="274320" y="1371600"/>
          <a:ext cx="530352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5" name="Shape 2"/>
          <p:cNvSpPr/>
          <p:nvPr/>
        </p:nvSpPr>
        <p:spPr>
          <a:xfrm>
            <a:off x="5760720" y="1371600"/>
            <a:ext cx="3017520" cy="274320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3"/>
          <p:cNvSpPr/>
          <p:nvPr/>
        </p:nvSpPr>
        <p:spPr>
          <a:xfrm>
            <a:off x="5760720" y="1371600"/>
            <a:ext cx="54864" cy="2743200"/>
          </a:xfrm>
          <a:prstGeom prst="rect">
            <a:avLst/>
          </a:prstGeom>
          <a:solidFill>
            <a:srgbClr val="EA580C"/>
          </a:solidFill>
          <a:ln/>
        </p:spPr>
        <p:txBody>
          <a:bodyPr/>
          <a:lstStyle/>
          <a:p>
            <a:endParaRPr lang="en-UA"/>
          </a:p>
        </p:txBody>
      </p:sp>
      <p:sp>
        <p:nvSpPr>
          <p:cNvPr id="7" name="Text 4"/>
          <p:cNvSpPr/>
          <p:nvPr/>
        </p:nvSpPr>
        <p:spPr>
          <a:xfrm>
            <a:off x="6035040" y="1463040"/>
            <a:ext cx="2560320" cy="32004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The objective matters</a:t>
            </a:r>
            <a:endParaRPr lang="en-US" sz="1300" dirty="0"/>
          </a:p>
        </p:txBody>
      </p:sp>
      <p:sp>
        <p:nvSpPr>
          <p:cNvPr id="8" name="Text 5"/>
          <p:cNvSpPr/>
          <p:nvPr/>
        </p:nvSpPr>
        <p:spPr>
          <a:xfrm>
            <a:off x="6035040" y="1828800"/>
            <a:ext cx="2560320" cy="2194560"/>
          </a:xfrm>
          <a:prstGeom prst="rect">
            <a:avLst/>
          </a:prstGeom>
          <a:noFill/>
          <a:ln/>
        </p:spPr>
        <p:txBody>
          <a:bodyPr wrap="square" lIns="0" tIns="0" rIns="0" bIns="0" rtlCol="0" anchor="ctr"/>
          <a:lstStyle/>
          <a:p>
            <a:pPr marL="0" indent="0">
              <a:lnSpc>
                <a:spcPct val="125000"/>
              </a:lnSpc>
              <a:buNone/>
            </a:pPr>
            <a:r>
              <a:rPr lang="en-US" sz="950" dirty="0">
                <a:solidFill>
                  <a:srgbClr val="475569"/>
                </a:solidFill>
                <a:latin typeface="Calibri" pitchFamily="34" charset="0"/>
                <a:ea typeface="Calibri" pitchFamily="34" charset="-122"/>
                <a:cs typeface="Calibri" pitchFamily="34" charset="-120"/>
              </a:rPr>
              <a:t>TransE gets 0.41 on NC but leads LP with AUC = 0.91. It's not a bad embedding. It optimizes for h+r≈t (edge reconstruction), which captures connectivity, not class membership.</a:t>
            </a:r>
            <a:endParaRPr lang="en-US" sz="950" dirty="0"/>
          </a:p>
          <a:p>
            <a:pPr marL="0" indent="0">
              <a:lnSpc>
                <a:spcPct val="125000"/>
              </a:lnSpc>
              <a:buNone/>
            </a:pPr>
            <a:endParaRPr lang="en-US" sz="950" dirty="0"/>
          </a:p>
          <a:p>
            <a:pPr marL="0" indent="0">
              <a:lnSpc>
                <a:spcPct val="125000"/>
              </a:lnSpc>
              <a:buNone/>
            </a:pPr>
            <a:r>
              <a:rPr lang="en-US" sz="950" dirty="0">
                <a:solidFill>
                  <a:srgbClr val="475569"/>
                </a:solidFill>
                <a:latin typeface="Calibri" pitchFamily="34" charset="0"/>
                <a:ea typeface="Calibri" pitchFamily="34" charset="-122"/>
                <a:cs typeface="Calibri" pitchFamily="34" charset="-120"/>
              </a:rPr>
              <a:t>DistMult (bilinear) is even worse: 0.26/0.24. Extra flexibility without signal.</a:t>
            </a:r>
            <a:endParaRPr lang="en-US" sz="950" dirty="0"/>
          </a:p>
          <a:p>
            <a:pPr marL="0" indent="0">
              <a:lnSpc>
                <a:spcPct val="125000"/>
              </a:lnSpc>
              <a:buNone/>
            </a:pPr>
            <a:endParaRPr lang="en-US" sz="950" dirty="0"/>
          </a:p>
          <a:p>
            <a:pPr marL="0" indent="0">
              <a:lnSpc>
                <a:spcPct val="125000"/>
              </a:lnSpc>
              <a:buNone/>
            </a:pPr>
            <a:r>
              <a:rPr lang="en-US" sz="950" dirty="0">
                <a:solidFill>
                  <a:srgbClr val="475569"/>
                </a:solidFill>
                <a:latin typeface="Calibri" pitchFamily="34" charset="0"/>
                <a:ea typeface="Calibri" pitchFamily="34" charset="-122"/>
                <a:cs typeface="Calibri" pitchFamily="34" charset="-120"/>
              </a:rPr>
              <a:t>GRU-Walk: 0.46/0.37 on HepTh (contrastive loss hard to optimize) but 0.75 on LastFM.</a:t>
            </a:r>
            <a:endParaRPr lang="en-US" sz="950" dirty="0"/>
          </a:p>
        </p:txBody>
      </p:sp>
      <p:sp>
        <p:nvSpPr>
          <p:cNvPr id="10" name="Text 13">
            <a:extLst>
              <a:ext uri="{FF2B5EF4-FFF2-40B4-BE49-F238E27FC236}">
                <a16:creationId xmlns:a16="http://schemas.microsoft.com/office/drawing/2014/main" id="{1722909E-EB31-548E-9679-952EDB1F897C}"/>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16 / 34</a:t>
            </a:r>
            <a:endParaRPr lang="en-US" sz="9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F5F9"/>
        </a:solidFill>
        <a:effectLst/>
      </p:bgPr>
    </p:bg>
    <p:spTree>
      <p:nvGrpSpPr>
        <p:cNvPr id="1" name="Shape 236"/>
        <p:cNvGrpSpPr/>
        <p:nvPr/>
      </p:nvGrpSpPr>
      <p:grpSpPr>
        <a:xfrm>
          <a:off x="0" y="0"/>
          <a:ext cx="0" cy="0"/>
          <a:chOff x="0" y="0"/>
          <a:chExt cx="0" cy="0"/>
        </a:xfrm>
      </p:grpSpPr>
      <p:sp>
        <p:nvSpPr>
          <p:cNvPr id="237" name="Google Shape;237;p9"/>
          <p:cNvSpPr/>
          <p:nvPr/>
        </p:nvSpPr>
        <p:spPr>
          <a:xfrm>
            <a:off x="0" y="0"/>
            <a:ext cx="73152" cy="51435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9"/>
          <p:cNvSpPr/>
          <p:nvPr/>
        </p:nvSpPr>
        <p:spPr>
          <a:xfrm>
            <a:off x="548640" y="274320"/>
            <a:ext cx="8229600" cy="50292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1E293B"/>
              </a:buClr>
              <a:buSzPts val="2800"/>
              <a:buFont typeface="Calibri"/>
              <a:buNone/>
            </a:pPr>
            <a:r>
              <a:rPr lang="en-US" sz="2800" b="1" dirty="0">
                <a:solidFill>
                  <a:srgbClr val="1E293B"/>
                </a:solidFill>
                <a:latin typeface="Calibri"/>
                <a:ea typeface="Calibri"/>
                <a:cs typeface="Calibri"/>
                <a:sym typeface="Calibri"/>
              </a:rPr>
              <a:t>AUC - MRR Map</a:t>
            </a:r>
            <a:endParaRPr sz="2800" b="0" i="0" u="none" strike="noStrike" cap="none" dirty="0">
              <a:solidFill>
                <a:schemeClr val="dk1"/>
              </a:solidFill>
              <a:latin typeface="Calibri"/>
              <a:ea typeface="Calibri"/>
              <a:cs typeface="Calibri"/>
              <a:sym typeface="Calibri"/>
            </a:endParaRPr>
          </a:p>
        </p:txBody>
      </p:sp>
      <p:sp>
        <p:nvSpPr>
          <p:cNvPr id="240" name="Google Shape;240;p9"/>
          <p:cNvSpPr/>
          <p:nvPr/>
        </p:nvSpPr>
        <p:spPr>
          <a:xfrm>
            <a:off x="352350" y="871868"/>
            <a:ext cx="8273400" cy="2765100"/>
          </a:xfrm>
          <a:prstGeom prst="rect">
            <a:avLst/>
          </a:prstGeom>
          <a:solidFill>
            <a:srgbClr val="14B8A6"/>
          </a:solidFill>
          <a:ln>
            <a:noFill/>
          </a:ln>
          <a:effectLst>
            <a:outerShdw blurRad="101600" dist="38100" dir="8100000" algn="bl" rotWithShape="0">
              <a:srgbClr val="000000">
                <a:alpha val="102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US"/>
              <a:t>i</a:t>
            </a:r>
            <a:endParaRPr/>
          </a:p>
        </p:txBody>
      </p:sp>
      <p:pic>
        <p:nvPicPr>
          <p:cNvPr id="241" name="Google Shape;241;p9"/>
          <p:cNvPicPr preferRelativeResize="0"/>
          <p:nvPr/>
        </p:nvPicPr>
        <p:blipFill>
          <a:blip r:embed="rId3">
            <a:alphaModFix/>
          </a:blip>
          <a:stretch>
            <a:fillRect/>
          </a:stretch>
        </p:blipFill>
        <p:spPr>
          <a:xfrm>
            <a:off x="437475" y="956200"/>
            <a:ext cx="8451952" cy="2803150"/>
          </a:xfrm>
          <a:prstGeom prst="rect">
            <a:avLst/>
          </a:prstGeom>
          <a:noFill/>
          <a:ln>
            <a:noFill/>
          </a:ln>
        </p:spPr>
      </p:pic>
      <p:sp>
        <p:nvSpPr>
          <p:cNvPr id="2" name="Text 13">
            <a:extLst>
              <a:ext uri="{FF2B5EF4-FFF2-40B4-BE49-F238E27FC236}">
                <a16:creationId xmlns:a16="http://schemas.microsoft.com/office/drawing/2014/main" id="{564716E5-7A64-B267-04A4-E9AD4F386C0B}"/>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17 / 34</a:t>
            </a:r>
            <a:endParaRPr lang="en-US" sz="9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365760"/>
            <a:ext cx="7315200" cy="548640"/>
          </a:xfrm>
          <a:prstGeom prst="rect">
            <a:avLst/>
          </a:prstGeom>
          <a:noFill/>
          <a:ln/>
        </p:spPr>
        <p:txBody>
          <a:bodyPr wrap="square" lIns="0" tIns="0" rIns="0" bIns="0" rtlCol="0" anchor="ctr"/>
          <a:lstStyle/>
          <a:p>
            <a:pPr marL="0" indent="0">
              <a:buNone/>
            </a:pPr>
            <a:r>
              <a:rPr lang="en-US" sz="2600" b="1" dirty="0">
                <a:solidFill>
                  <a:srgbClr val="1E293B"/>
                </a:solidFill>
                <a:latin typeface="Trebuchet MS" pitchFamily="34" charset="0"/>
                <a:ea typeface="Trebuchet MS" pitchFamily="34" charset="-122"/>
                <a:cs typeface="Trebuchet MS" pitchFamily="34" charset="-120"/>
              </a:rPr>
              <a:t>What we would recommend in practice</a:t>
            </a:r>
            <a:endParaRPr lang="en-US" sz="2600" dirty="0"/>
          </a:p>
        </p:txBody>
      </p:sp>
      <p:sp>
        <p:nvSpPr>
          <p:cNvPr id="3" name="Shape 1"/>
          <p:cNvSpPr/>
          <p:nvPr/>
        </p:nvSpPr>
        <p:spPr>
          <a:xfrm>
            <a:off x="457200" y="1097280"/>
            <a:ext cx="8229600" cy="82296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4" name="Shape 2"/>
          <p:cNvSpPr/>
          <p:nvPr/>
        </p:nvSpPr>
        <p:spPr>
          <a:xfrm>
            <a:off x="457200" y="1097280"/>
            <a:ext cx="54864" cy="822960"/>
          </a:xfrm>
          <a:prstGeom prst="rect">
            <a:avLst/>
          </a:prstGeom>
          <a:solidFill>
            <a:srgbClr val="0891B2"/>
          </a:solidFill>
          <a:ln/>
        </p:spPr>
        <p:txBody>
          <a:bodyPr/>
          <a:lstStyle/>
          <a:p>
            <a:endParaRPr lang="en-UA"/>
          </a:p>
        </p:txBody>
      </p:sp>
      <p:sp>
        <p:nvSpPr>
          <p:cNvPr id="5" name="Text 3"/>
          <p:cNvSpPr/>
          <p:nvPr/>
        </p:nvSpPr>
        <p:spPr>
          <a:xfrm>
            <a:off x="731520" y="1170432"/>
            <a:ext cx="2286000" cy="274320"/>
          </a:xfrm>
          <a:prstGeom prst="rect">
            <a:avLst/>
          </a:prstGeom>
          <a:noFill/>
          <a:ln/>
        </p:spPr>
        <p:txBody>
          <a:bodyPr wrap="square" lIns="0" tIns="0" rIns="0" bIns="0" rtlCol="0" anchor="ctr"/>
          <a:lstStyle/>
          <a:p>
            <a:pPr marL="0" indent="0">
              <a:buNone/>
            </a:pPr>
            <a:r>
              <a:rPr lang="en-US" sz="1000" dirty="0">
                <a:solidFill>
                  <a:srgbClr val="94A3B8"/>
                </a:solidFill>
                <a:latin typeface="Calibri" pitchFamily="34" charset="0"/>
                <a:ea typeface="Calibri" pitchFamily="34" charset="-122"/>
                <a:cs typeface="Calibri" pitchFamily="34" charset="-120"/>
              </a:rPr>
              <a:t>Graph without features</a:t>
            </a:r>
            <a:endParaRPr lang="en-US" sz="1000" dirty="0"/>
          </a:p>
        </p:txBody>
      </p:sp>
      <p:sp>
        <p:nvSpPr>
          <p:cNvPr id="6" name="Text 4"/>
          <p:cNvSpPr/>
          <p:nvPr/>
        </p:nvSpPr>
        <p:spPr>
          <a:xfrm>
            <a:off x="731520" y="141732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Node2Vec + Random Forest</a:t>
            </a:r>
            <a:endParaRPr lang="en-US" sz="1300" dirty="0"/>
          </a:p>
        </p:txBody>
      </p:sp>
      <p:sp>
        <p:nvSpPr>
          <p:cNvPr id="7" name="Text 5"/>
          <p:cNvSpPr/>
          <p:nvPr/>
        </p:nvSpPr>
        <p:spPr>
          <a:xfrm>
            <a:off x="3474720" y="1188720"/>
            <a:ext cx="5029200" cy="640080"/>
          </a:xfrm>
          <a:prstGeom prst="rect">
            <a:avLst/>
          </a:prstGeom>
          <a:noFill/>
          <a:ln/>
        </p:spPr>
        <p:txBody>
          <a:bodyPr wrap="square" lIns="0" tIns="0" rIns="0" bIns="0" rtlCol="0" anchor="ctr"/>
          <a:lstStyle/>
          <a:p>
            <a:pPr marL="0" indent="0">
              <a:buNone/>
            </a:pPr>
            <a:r>
              <a:rPr lang="en-US" sz="1000" dirty="0">
                <a:solidFill>
                  <a:srgbClr val="475569"/>
                </a:solidFill>
                <a:latin typeface="Calibri" pitchFamily="34" charset="0"/>
                <a:ea typeface="Calibri" pitchFamily="34" charset="-122"/>
                <a:cs typeface="Calibri" pitchFamily="34" charset="-120"/>
              </a:rPr>
              <a:t>F1 = 0.76 (HepTh), 0.85 (Amazon). Beats GraphSAGE on HepTh. Unsupervised, fast, strong.</a:t>
            </a:r>
            <a:endParaRPr lang="en-US" sz="1000" dirty="0"/>
          </a:p>
        </p:txBody>
      </p:sp>
      <p:sp>
        <p:nvSpPr>
          <p:cNvPr id="8" name="Shape 6"/>
          <p:cNvSpPr/>
          <p:nvPr/>
        </p:nvSpPr>
        <p:spPr>
          <a:xfrm>
            <a:off x="457200" y="2057400"/>
            <a:ext cx="8229600" cy="82296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9" name="Shape 7"/>
          <p:cNvSpPr/>
          <p:nvPr/>
        </p:nvSpPr>
        <p:spPr>
          <a:xfrm>
            <a:off x="457200" y="2057400"/>
            <a:ext cx="54864" cy="822960"/>
          </a:xfrm>
          <a:prstGeom prst="rect">
            <a:avLst/>
          </a:prstGeom>
          <a:solidFill>
            <a:srgbClr val="7C3AED"/>
          </a:solidFill>
          <a:ln/>
        </p:spPr>
        <p:txBody>
          <a:bodyPr/>
          <a:lstStyle/>
          <a:p>
            <a:endParaRPr lang="en-UA"/>
          </a:p>
        </p:txBody>
      </p:sp>
      <p:sp>
        <p:nvSpPr>
          <p:cNvPr id="10" name="Text 8"/>
          <p:cNvSpPr/>
          <p:nvPr/>
        </p:nvSpPr>
        <p:spPr>
          <a:xfrm>
            <a:off x="731520" y="2130552"/>
            <a:ext cx="2286000" cy="274320"/>
          </a:xfrm>
          <a:prstGeom prst="rect">
            <a:avLst/>
          </a:prstGeom>
          <a:noFill/>
          <a:ln/>
        </p:spPr>
        <p:txBody>
          <a:bodyPr wrap="square" lIns="0" tIns="0" rIns="0" bIns="0" rtlCol="0" anchor="ctr"/>
          <a:lstStyle/>
          <a:p>
            <a:pPr marL="0" indent="0">
              <a:buNone/>
            </a:pPr>
            <a:r>
              <a:rPr lang="en-US" sz="1000" dirty="0">
                <a:solidFill>
                  <a:srgbClr val="94A3B8"/>
                </a:solidFill>
                <a:latin typeface="Calibri" pitchFamily="34" charset="0"/>
                <a:ea typeface="Calibri" pitchFamily="34" charset="-122"/>
                <a:cs typeface="Calibri" pitchFamily="34" charset="-120"/>
              </a:rPr>
              <a:t>Graph with real features</a:t>
            </a:r>
            <a:endParaRPr lang="en-US" sz="1000" dirty="0"/>
          </a:p>
        </p:txBody>
      </p:sp>
      <p:sp>
        <p:nvSpPr>
          <p:cNvPr id="11" name="Text 9"/>
          <p:cNvSpPr/>
          <p:nvPr/>
        </p:nvSpPr>
        <p:spPr>
          <a:xfrm>
            <a:off x="731520" y="237744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GraphSAGE</a:t>
            </a:r>
            <a:endParaRPr lang="en-US" sz="1300" dirty="0"/>
          </a:p>
        </p:txBody>
      </p:sp>
      <p:sp>
        <p:nvSpPr>
          <p:cNvPr id="12" name="Text 10"/>
          <p:cNvSpPr/>
          <p:nvPr/>
        </p:nvSpPr>
        <p:spPr>
          <a:xfrm>
            <a:off x="3474720" y="2148840"/>
            <a:ext cx="5029200" cy="640080"/>
          </a:xfrm>
          <a:prstGeom prst="rect">
            <a:avLst/>
          </a:prstGeom>
          <a:noFill/>
          <a:ln/>
        </p:spPr>
        <p:txBody>
          <a:bodyPr wrap="square" lIns="0" tIns="0" rIns="0" bIns="0" rtlCol="0" anchor="ctr"/>
          <a:lstStyle/>
          <a:p>
            <a:pPr marL="0" indent="0">
              <a:buNone/>
            </a:pPr>
            <a:r>
              <a:rPr lang="en-US" sz="1000" dirty="0">
                <a:solidFill>
                  <a:srgbClr val="475569"/>
                </a:solidFill>
                <a:latin typeface="Calibri" pitchFamily="34" charset="0"/>
                <a:ea typeface="Calibri" pitchFamily="34" charset="-122"/>
                <a:cs typeface="Calibri" pitchFamily="34" charset="-120"/>
              </a:rPr>
              <a:t>F1 = 0.80 (LastFM). Feature information gives supervised GNNs a clear advantage over walk methods.</a:t>
            </a:r>
            <a:endParaRPr lang="en-US" sz="1000" dirty="0"/>
          </a:p>
        </p:txBody>
      </p:sp>
      <p:sp>
        <p:nvSpPr>
          <p:cNvPr id="13" name="Shape 11"/>
          <p:cNvSpPr/>
          <p:nvPr/>
        </p:nvSpPr>
        <p:spPr>
          <a:xfrm>
            <a:off x="457200" y="3017520"/>
            <a:ext cx="8229600" cy="82296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57200" y="3017520"/>
            <a:ext cx="54864" cy="822960"/>
          </a:xfrm>
          <a:prstGeom prst="rect">
            <a:avLst/>
          </a:prstGeom>
          <a:solidFill>
            <a:srgbClr val="EA580C"/>
          </a:solidFill>
          <a:ln/>
        </p:spPr>
        <p:txBody>
          <a:bodyPr/>
          <a:lstStyle/>
          <a:p>
            <a:endParaRPr lang="en-UA"/>
          </a:p>
        </p:txBody>
      </p:sp>
      <p:sp>
        <p:nvSpPr>
          <p:cNvPr id="15" name="Text 13"/>
          <p:cNvSpPr/>
          <p:nvPr/>
        </p:nvSpPr>
        <p:spPr>
          <a:xfrm>
            <a:off x="731520" y="3090672"/>
            <a:ext cx="2286000" cy="274320"/>
          </a:xfrm>
          <a:prstGeom prst="rect">
            <a:avLst/>
          </a:prstGeom>
          <a:noFill/>
          <a:ln/>
        </p:spPr>
        <p:txBody>
          <a:bodyPr wrap="square" lIns="0" tIns="0" rIns="0" bIns="0" rtlCol="0" anchor="ctr"/>
          <a:lstStyle/>
          <a:p>
            <a:pPr marL="0" indent="0">
              <a:buNone/>
            </a:pPr>
            <a:r>
              <a:rPr lang="en-US" sz="1000" dirty="0">
                <a:solidFill>
                  <a:srgbClr val="94A3B8"/>
                </a:solidFill>
                <a:latin typeface="Calibri" pitchFamily="34" charset="0"/>
                <a:ea typeface="Calibri" pitchFamily="34" charset="-122"/>
                <a:cs typeface="Calibri" pitchFamily="34" charset="-120"/>
              </a:rPr>
              <a:t>Link prediction</a:t>
            </a:r>
            <a:endParaRPr lang="en-US" sz="1000" dirty="0"/>
          </a:p>
        </p:txBody>
      </p:sp>
      <p:sp>
        <p:nvSpPr>
          <p:cNvPr id="16" name="Text 14"/>
          <p:cNvSpPr/>
          <p:nvPr/>
        </p:nvSpPr>
        <p:spPr>
          <a:xfrm>
            <a:off x="731520" y="333756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Always include heuristic baselines</a:t>
            </a:r>
            <a:endParaRPr lang="en-US" sz="1300" dirty="0"/>
          </a:p>
        </p:txBody>
      </p:sp>
      <p:sp>
        <p:nvSpPr>
          <p:cNvPr id="17" name="Text 15"/>
          <p:cNvSpPr/>
          <p:nvPr/>
        </p:nvSpPr>
        <p:spPr>
          <a:xfrm>
            <a:off x="3474720" y="3108960"/>
            <a:ext cx="5029200" cy="640080"/>
          </a:xfrm>
          <a:prstGeom prst="rect">
            <a:avLst/>
          </a:prstGeom>
          <a:noFill/>
          <a:ln/>
        </p:spPr>
        <p:txBody>
          <a:bodyPr wrap="square" lIns="0" tIns="0" rIns="0" bIns="0" rtlCol="0" anchor="ctr"/>
          <a:lstStyle/>
          <a:p>
            <a:pPr marL="0" indent="0">
              <a:buNone/>
            </a:pPr>
            <a:r>
              <a:rPr lang="en-US" sz="1000" dirty="0">
                <a:solidFill>
                  <a:srgbClr val="475569"/>
                </a:solidFill>
                <a:latin typeface="Calibri" pitchFamily="34" charset="0"/>
                <a:ea typeface="Calibri" pitchFamily="34" charset="-122"/>
                <a:cs typeface="Calibri" pitchFamily="34" charset="-120"/>
              </a:rPr>
              <a:t>Adamic-Adar / Jaccard dominate MRR on all datasets. Zero training cost. Exposes ranking weakness of embeddings.</a:t>
            </a:r>
            <a:endParaRPr lang="en-US" sz="1000" dirty="0"/>
          </a:p>
        </p:txBody>
      </p:sp>
      <p:sp>
        <p:nvSpPr>
          <p:cNvPr id="18" name="Shape 16"/>
          <p:cNvSpPr/>
          <p:nvPr/>
        </p:nvSpPr>
        <p:spPr>
          <a:xfrm>
            <a:off x="457200" y="3977640"/>
            <a:ext cx="8229600" cy="82296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9" name="Shape 17"/>
          <p:cNvSpPr/>
          <p:nvPr/>
        </p:nvSpPr>
        <p:spPr>
          <a:xfrm>
            <a:off x="457200" y="3977640"/>
            <a:ext cx="54864" cy="822960"/>
          </a:xfrm>
          <a:prstGeom prst="rect">
            <a:avLst/>
          </a:prstGeom>
          <a:solidFill>
            <a:srgbClr val="059669"/>
          </a:solidFill>
          <a:ln/>
        </p:spPr>
        <p:txBody>
          <a:bodyPr/>
          <a:lstStyle/>
          <a:p>
            <a:endParaRPr lang="en-UA"/>
          </a:p>
        </p:txBody>
      </p:sp>
      <p:sp>
        <p:nvSpPr>
          <p:cNvPr id="20" name="Text 18"/>
          <p:cNvSpPr/>
          <p:nvPr/>
        </p:nvSpPr>
        <p:spPr>
          <a:xfrm>
            <a:off x="731520" y="4050792"/>
            <a:ext cx="2286000" cy="274320"/>
          </a:xfrm>
          <a:prstGeom prst="rect">
            <a:avLst/>
          </a:prstGeom>
          <a:noFill/>
          <a:ln/>
        </p:spPr>
        <p:txBody>
          <a:bodyPr wrap="square" lIns="0" tIns="0" rIns="0" bIns="0" rtlCol="0" anchor="ctr"/>
          <a:lstStyle/>
          <a:p>
            <a:pPr marL="0" indent="0">
              <a:buNone/>
            </a:pPr>
            <a:r>
              <a:rPr lang="en-US" sz="1000" dirty="0">
                <a:solidFill>
                  <a:srgbClr val="94A3B8"/>
                </a:solidFill>
                <a:latin typeface="Calibri" pitchFamily="34" charset="0"/>
                <a:ea typeface="Calibri" pitchFamily="34" charset="-122"/>
                <a:cs typeface="Calibri" pitchFamily="34" charset="-120"/>
              </a:rPr>
              <a:t>Reporting LP results</a:t>
            </a:r>
            <a:endParaRPr lang="en-US" sz="1000" dirty="0"/>
          </a:p>
        </p:txBody>
      </p:sp>
      <p:sp>
        <p:nvSpPr>
          <p:cNvPr id="21" name="Text 19"/>
          <p:cNvSpPr/>
          <p:nvPr/>
        </p:nvSpPr>
        <p:spPr>
          <a:xfrm>
            <a:off x="731520" y="42976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Report both AUC and MRR</a:t>
            </a:r>
            <a:endParaRPr lang="en-US" sz="1300" dirty="0"/>
          </a:p>
        </p:txBody>
      </p:sp>
      <p:sp>
        <p:nvSpPr>
          <p:cNvPr id="22" name="Text 20"/>
          <p:cNvSpPr/>
          <p:nvPr/>
        </p:nvSpPr>
        <p:spPr>
          <a:xfrm>
            <a:off x="3474720" y="4069080"/>
            <a:ext cx="5029200" cy="640080"/>
          </a:xfrm>
          <a:prstGeom prst="rect">
            <a:avLst/>
          </a:prstGeom>
          <a:noFill/>
          <a:ln/>
        </p:spPr>
        <p:txBody>
          <a:bodyPr wrap="square" lIns="0" tIns="0" rIns="0" bIns="0" rtlCol="0" anchor="ctr"/>
          <a:lstStyle/>
          <a:p>
            <a:pPr marL="0" indent="0">
              <a:buNone/>
            </a:pPr>
            <a:r>
              <a:rPr lang="en-US" sz="1000" dirty="0">
                <a:solidFill>
                  <a:srgbClr val="475569"/>
                </a:solidFill>
                <a:latin typeface="Calibri" pitchFamily="34" charset="0"/>
                <a:ea typeface="Calibri" pitchFamily="34" charset="-122"/>
                <a:cs typeface="Calibri" pitchFamily="34" charset="-120"/>
              </a:rPr>
              <a:t>They disagree on 3/3 datasets. Single metric gives an incomplete picture of method quality.</a:t>
            </a:r>
            <a:endParaRPr lang="en-US" sz="1000" dirty="0"/>
          </a:p>
        </p:txBody>
      </p:sp>
      <p:sp>
        <p:nvSpPr>
          <p:cNvPr id="24" name="Text 13">
            <a:extLst>
              <a:ext uri="{FF2B5EF4-FFF2-40B4-BE49-F238E27FC236}">
                <a16:creationId xmlns:a16="http://schemas.microsoft.com/office/drawing/2014/main" id="{D4F12EFB-8491-CF40-8645-BC4808F9D2FF}"/>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18 / 34</a:t>
            </a:r>
            <a:endParaRPr lang="en-US" sz="9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F172A"/>
        </a:solidFill>
        <a:effectLst/>
      </p:bgPr>
    </p:bg>
    <p:spTree>
      <p:nvGrpSpPr>
        <p:cNvPr id="1" name=""/>
        <p:cNvGrpSpPr/>
        <p:nvPr/>
      </p:nvGrpSpPr>
      <p:grpSpPr>
        <a:xfrm>
          <a:off x="0" y="0"/>
          <a:ext cx="0" cy="0"/>
          <a:chOff x="0" y="0"/>
          <a:chExt cx="0" cy="0"/>
        </a:xfrm>
      </p:grpSpPr>
      <p:sp>
        <p:nvSpPr>
          <p:cNvPr id="2" name="Text 0"/>
          <p:cNvSpPr/>
          <p:nvPr/>
        </p:nvSpPr>
        <p:spPr>
          <a:xfrm>
            <a:off x="731520" y="1645920"/>
            <a:ext cx="7315200" cy="91440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FFFFFF"/>
                </a:solidFill>
                <a:effectLst/>
                <a:uLnTx/>
                <a:uFillTx/>
                <a:latin typeface="Trebuchet MS" pitchFamily="34" charset="0"/>
                <a:ea typeface="Trebuchet MS" pitchFamily="34" charset="-122"/>
                <a:cs typeface="Trebuchet MS" pitchFamily="34" charset="-120"/>
              </a:rPr>
              <a:t>Appendix</a:t>
            </a:r>
            <a:endParaRPr kumimoji="0" lang="en-US" sz="4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Shape 1"/>
          <p:cNvSpPr/>
          <p:nvPr/>
        </p:nvSpPr>
        <p:spPr>
          <a:xfrm>
            <a:off x="731520" y="2651760"/>
            <a:ext cx="1828800" cy="18288"/>
          </a:xfrm>
          <a:prstGeom prst="rect">
            <a:avLst/>
          </a:prstGeom>
          <a:solidFill>
            <a:srgbClr val="0891B2"/>
          </a:solidFill>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Text 2"/>
          <p:cNvSpPr/>
          <p:nvPr/>
        </p:nvSpPr>
        <p:spPr>
          <a:xfrm>
            <a:off x="731520" y="2926080"/>
            <a:ext cx="7315200" cy="457200"/>
          </a:xfrm>
          <a:prstGeom prst="rect">
            <a:avLst/>
          </a:prstGeom>
          <a:noFill/>
          <a:ln/>
        </p:spPr>
        <p:txBody>
          <a:bodyPr wrap="square" lIns="0" tIns="0" rIns="0" bIns="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94A3B8"/>
                </a:solidFill>
                <a:effectLst/>
                <a:uLnTx/>
                <a:uFillTx/>
                <a:latin typeface="Calibri" pitchFamily="34" charset="0"/>
                <a:ea typeface="Calibri" pitchFamily="34" charset="-122"/>
                <a:cs typeface="Calibri" pitchFamily="34" charset="-120"/>
              </a:rPr>
              <a:t>Method explanations, scoring functions, and classifier details</a:t>
            </a: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365760"/>
            <a:ext cx="7315200" cy="548640"/>
          </a:xfrm>
          <a:prstGeom prst="rect">
            <a:avLst/>
          </a:prstGeom>
          <a:noFill/>
          <a:ln/>
        </p:spPr>
        <p:txBody>
          <a:bodyPr wrap="square" lIns="0" tIns="0" rIns="0" bIns="0" rtlCol="0" anchor="ctr"/>
          <a:lstStyle/>
          <a:p>
            <a:pPr marL="0" indent="0">
              <a:buNone/>
            </a:pPr>
            <a:r>
              <a:rPr lang="en-US" sz="3000" b="1" dirty="0">
                <a:solidFill>
                  <a:srgbClr val="1E293B"/>
                </a:solidFill>
                <a:latin typeface="Calibri" panose="020F0502020204030204" pitchFamily="34" charset="0"/>
                <a:ea typeface="Trebuchet MS" pitchFamily="34" charset="-122"/>
                <a:cs typeface="Calibri" panose="020F0502020204030204" pitchFamily="34" charset="0"/>
              </a:rPr>
              <a:t>What we set out to test</a:t>
            </a:r>
            <a:endParaRPr lang="en-US" sz="3000" dirty="0">
              <a:latin typeface="Calibri" panose="020F0502020204030204" pitchFamily="34" charset="0"/>
              <a:cs typeface="Calibri" panose="020F0502020204030204" pitchFamily="34" charset="0"/>
            </a:endParaRPr>
          </a:p>
        </p:txBody>
      </p:sp>
      <p:sp>
        <p:nvSpPr>
          <p:cNvPr id="3" name="Shape 1"/>
          <p:cNvSpPr/>
          <p:nvPr/>
        </p:nvSpPr>
        <p:spPr>
          <a:xfrm>
            <a:off x="731520" y="1188720"/>
            <a:ext cx="7680960" cy="105156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4" name="Shape 2"/>
          <p:cNvSpPr/>
          <p:nvPr/>
        </p:nvSpPr>
        <p:spPr>
          <a:xfrm>
            <a:off x="731520" y="1188720"/>
            <a:ext cx="54864" cy="1051560"/>
          </a:xfrm>
          <a:prstGeom prst="rect">
            <a:avLst/>
          </a:prstGeom>
          <a:solidFill>
            <a:srgbClr val="0891B2"/>
          </a:solidFill>
          <a:ln/>
        </p:spPr>
        <p:txBody>
          <a:bodyPr/>
          <a:lstStyle/>
          <a:p>
            <a:endParaRPr lang="en-UA"/>
          </a:p>
        </p:txBody>
      </p:sp>
      <p:sp>
        <p:nvSpPr>
          <p:cNvPr id="5" name="Text 3"/>
          <p:cNvSpPr/>
          <p:nvPr/>
        </p:nvSpPr>
        <p:spPr>
          <a:xfrm>
            <a:off x="1005840" y="1280160"/>
            <a:ext cx="7223760" cy="365760"/>
          </a:xfrm>
          <a:prstGeom prst="rect">
            <a:avLst/>
          </a:prstGeom>
          <a:noFill/>
          <a:ln/>
        </p:spPr>
        <p:txBody>
          <a:bodyPr wrap="square" lIns="0" tIns="0" rIns="0" bIns="0" rtlCol="0" anchor="ctr"/>
          <a:lstStyle/>
          <a:p>
            <a:pPr marL="0" indent="0">
              <a:buNone/>
            </a:pPr>
            <a:r>
              <a:rPr lang="en-US" sz="1500" b="1" dirty="0">
                <a:solidFill>
                  <a:srgbClr val="1E293B"/>
                </a:solidFill>
                <a:latin typeface="Trebuchet MS" pitchFamily="34" charset="0"/>
                <a:ea typeface="Trebuchet MS" pitchFamily="34" charset="-122"/>
                <a:cs typeface="Trebuchet MS" pitchFamily="34" charset="-120"/>
              </a:rPr>
              <a:t>Does the embedding matter, or the predictor on top?</a:t>
            </a:r>
            <a:endParaRPr lang="en-US" sz="1500" dirty="0"/>
          </a:p>
        </p:txBody>
      </p:sp>
      <p:sp>
        <p:nvSpPr>
          <p:cNvPr id="6" name="Text 4"/>
          <p:cNvSpPr/>
          <p:nvPr/>
        </p:nvSpPr>
        <p:spPr>
          <a:xfrm>
            <a:off x="1005840" y="1645920"/>
            <a:ext cx="7223760" cy="457200"/>
          </a:xfrm>
          <a:prstGeom prst="rect">
            <a:avLst/>
          </a:prstGeom>
          <a:noFill/>
          <a:ln/>
        </p:spPr>
        <p:txBody>
          <a:bodyPr wrap="square" lIns="0" tIns="0" rIns="0" bIns="0" rtlCol="0" anchor="ctr"/>
          <a:lstStyle/>
          <a:p>
            <a:pPr marL="0" indent="0">
              <a:buNone/>
            </a:pPr>
            <a:r>
              <a:rPr lang="en-US" sz="1200" dirty="0">
                <a:solidFill>
                  <a:srgbClr val="475569"/>
                </a:solidFill>
                <a:latin typeface="Calibri" pitchFamily="34" charset="0"/>
                <a:ea typeface="Calibri" pitchFamily="34" charset="-122"/>
                <a:cs typeface="Calibri" pitchFamily="34" charset="-120"/>
              </a:rPr>
              <a:t>Same Node2Vec embedding: F1 = 0.59 with LogReg, 0.76 with RF. A 17-point gap from just swapping the classifier.</a:t>
            </a:r>
            <a:endParaRPr lang="en-US" sz="1200" dirty="0"/>
          </a:p>
        </p:txBody>
      </p:sp>
      <p:sp>
        <p:nvSpPr>
          <p:cNvPr id="7" name="Shape 5"/>
          <p:cNvSpPr/>
          <p:nvPr/>
        </p:nvSpPr>
        <p:spPr>
          <a:xfrm>
            <a:off x="731520" y="2423160"/>
            <a:ext cx="7680960" cy="105156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8" name="Shape 6"/>
          <p:cNvSpPr/>
          <p:nvPr/>
        </p:nvSpPr>
        <p:spPr>
          <a:xfrm>
            <a:off x="731520" y="2423160"/>
            <a:ext cx="54864" cy="1051560"/>
          </a:xfrm>
          <a:prstGeom prst="rect">
            <a:avLst/>
          </a:prstGeom>
          <a:solidFill>
            <a:srgbClr val="7C3AED"/>
          </a:solidFill>
          <a:ln/>
        </p:spPr>
        <p:txBody>
          <a:bodyPr/>
          <a:lstStyle/>
          <a:p>
            <a:endParaRPr lang="en-UA"/>
          </a:p>
        </p:txBody>
      </p:sp>
      <p:sp>
        <p:nvSpPr>
          <p:cNvPr id="9" name="Text 7"/>
          <p:cNvSpPr/>
          <p:nvPr/>
        </p:nvSpPr>
        <p:spPr>
          <a:xfrm>
            <a:off x="1005840" y="2514600"/>
            <a:ext cx="7223760" cy="365760"/>
          </a:xfrm>
          <a:prstGeom prst="rect">
            <a:avLst/>
          </a:prstGeom>
          <a:noFill/>
          <a:ln/>
        </p:spPr>
        <p:txBody>
          <a:bodyPr wrap="square" lIns="0" tIns="0" rIns="0" bIns="0" rtlCol="0" anchor="ctr"/>
          <a:lstStyle/>
          <a:p>
            <a:pPr marL="0" indent="0">
              <a:buNone/>
            </a:pPr>
            <a:r>
              <a:rPr lang="en-US" sz="1500" b="1" dirty="0">
                <a:solidFill>
                  <a:srgbClr val="1E293B"/>
                </a:solidFill>
                <a:latin typeface="Trebuchet MS" pitchFamily="34" charset="0"/>
                <a:ea typeface="Trebuchet MS" pitchFamily="34" charset="-122"/>
                <a:cs typeface="Trebuchet MS" pitchFamily="34" charset="-120"/>
              </a:rPr>
              <a:t>Do AUC and MRR agree on which method wins?</a:t>
            </a:r>
            <a:endParaRPr lang="en-US" sz="1500" dirty="0"/>
          </a:p>
        </p:txBody>
      </p:sp>
      <p:sp>
        <p:nvSpPr>
          <p:cNvPr id="10" name="Text 8"/>
          <p:cNvSpPr/>
          <p:nvPr/>
        </p:nvSpPr>
        <p:spPr>
          <a:xfrm>
            <a:off x="1005840" y="2880360"/>
            <a:ext cx="7223760" cy="457200"/>
          </a:xfrm>
          <a:prstGeom prst="rect">
            <a:avLst/>
          </a:prstGeom>
          <a:noFill/>
          <a:ln/>
        </p:spPr>
        <p:txBody>
          <a:bodyPr wrap="square" lIns="0" tIns="0" rIns="0" bIns="0" rtlCol="0" anchor="ctr"/>
          <a:lstStyle/>
          <a:p>
            <a:pPr marL="0" indent="0">
              <a:buNone/>
            </a:pPr>
            <a:r>
              <a:rPr lang="en-US" sz="1200" dirty="0">
                <a:solidFill>
                  <a:srgbClr val="475569"/>
                </a:solidFill>
                <a:latin typeface="Calibri" pitchFamily="34" charset="0"/>
                <a:ea typeface="Calibri" pitchFamily="34" charset="-122"/>
                <a:cs typeface="Calibri" pitchFamily="34" charset="-120"/>
              </a:rPr>
              <a:t>Node2Vec: AUC = 0.95 (best). Jaccard: MRR = 0.73 (best). Completely opposite rankings.</a:t>
            </a:r>
            <a:endParaRPr lang="en-US" sz="1200" dirty="0"/>
          </a:p>
        </p:txBody>
      </p:sp>
      <p:sp>
        <p:nvSpPr>
          <p:cNvPr id="11" name="Shape 9"/>
          <p:cNvSpPr/>
          <p:nvPr/>
        </p:nvSpPr>
        <p:spPr>
          <a:xfrm>
            <a:off x="731520" y="3657600"/>
            <a:ext cx="7680960" cy="105156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2" name="Shape 10"/>
          <p:cNvSpPr/>
          <p:nvPr/>
        </p:nvSpPr>
        <p:spPr>
          <a:xfrm>
            <a:off x="731520" y="3657600"/>
            <a:ext cx="54864" cy="1051560"/>
          </a:xfrm>
          <a:prstGeom prst="rect">
            <a:avLst/>
          </a:prstGeom>
          <a:solidFill>
            <a:srgbClr val="EA580C"/>
          </a:solidFill>
          <a:ln/>
        </p:spPr>
        <p:txBody>
          <a:bodyPr/>
          <a:lstStyle/>
          <a:p>
            <a:endParaRPr lang="en-UA"/>
          </a:p>
        </p:txBody>
      </p:sp>
      <p:sp>
        <p:nvSpPr>
          <p:cNvPr id="13" name="Text 11"/>
          <p:cNvSpPr/>
          <p:nvPr/>
        </p:nvSpPr>
        <p:spPr>
          <a:xfrm>
            <a:off x="1005840" y="3749040"/>
            <a:ext cx="7223760" cy="365760"/>
          </a:xfrm>
          <a:prstGeom prst="rect">
            <a:avLst/>
          </a:prstGeom>
          <a:noFill/>
          <a:ln/>
        </p:spPr>
        <p:txBody>
          <a:bodyPr wrap="square" lIns="0" tIns="0" rIns="0" bIns="0" rtlCol="0" anchor="ctr"/>
          <a:lstStyle/>
          <a:p>
            <a:pPr marL="0" indent="0">
              <a:buNone/>
            </a:pPr>
            <a:r>
              <a:rPr lang="en-US" sz="1500" b="1" dirty="0">
                <a:solidFill>
                  <a:srgbClr val="1E293B"/>
                </a:solidFill>
                <a:latin typeface="Trebuchet MS" pitchFamily="34" charset="0"/>
                <a:ea typeface="Trebuchet MS" pitchFamily="34" charset="-122"/>
                <a:cs typeface="Trebuchet MS" pitchFamily="34" charset="-120"/>
              </a:rPr>
              <a:t>Do real node features change the picture?</a:t>
            </a:r>
            <a:endParaRPr lang="en-US" sz="1500" dirty="0"/>
          </a:p>
        </p:txBody>
      </p:sp>
      <p:sp>
        <p:nvSpPr>
          <p:cNvPr id="14" name="Text 12"/>
          <p:cNvSpPr/>
          <p:nvPr/>
        </p:nvSpPr>
        <p:spPr>
          <a:xfrm>
            <a:off x="1005840" y="4114800"/>
            <a:ext cx="7223760" cy="457200"/>
          </a:xfrm>
          <a:prstGeom prst="rect">
            <a:avLst/>
          </a:prstGeom>
          <a:noFill/>
          <a:ln/>
        </p:spPr>
        <p:txBody>
          <a:bodyPr wrap="square" lIns="0" tIns="0" rIns="0" bIns="0" rtlCol="0" anchor="ctr"/>
          <a:lstStyle/>
          <a:p>
            <a:pPr marL="0" indent="0">
              <a:buNone/>
            </a:pPr>
            <a:r>
              <a:rPr lang="en-US" sz="1200" dirty="0">
                <a:solidFill>
                  <a:srgbClr val="475569"/>
                </a:solidFill>
                <a:latin typeface="Calibri" pitchFamily="34" charset="0"/>
                <a:ea typeface="Calibri" pitchFamily="34" charset="-122"/>
                <a:cs typeface="Calibri" pitchFamily="34" charset="-120"/>
              </a:rPr>
              <a:t>VGAE on structural features: AUC = 0.78. On real artist preferences: AUC = 0.95. Same model, different input.</a:t>
            </a:r>
            <a:endParaRPr lang="en-US" sz="1200" dirty="0"/>
          </a:p>
        </p:txBody>
      </p:sp>
      <p:sp>
        <p:nvSpPr>
          <p:cNvPr id="15" name="Text 13"/>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2 / 34</a:t>
            </a:r>
            <a:endParaRPr lang="en-US" sz="900" dirty="0"/>
          </a:p>
        </p:txBody>
      </p:sp>
      <p:sp>
        <p:nvSpPr>
          <p:cNvPr id="16" name="Google Shape;97;g3ca6efbcb89_0_97">
            <a:extLst>
              <a:ext uri="{FF2B5EF4-FFF2-40B4-BE49-F238E27FC236}">
                <a16:creationId xmlns:a16="http://schemas.microsoft.com/office/drawing/2014/main" id="{67F53D4A-8939-2176-A748-9D10D68CBA97}"/>
              </a:ext>
            </a:extLst>
          </p:cNvPr>
          <p:cNvSpPr/>
          <p:nvPr/>
        </p:nvSpPr>
        <p:spPr>
          <a:xfrm>
            <a:off x="0" y="0"/>
            <a:ext cx="73200" cy="51435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5486400" cy="457200"/>
          </a:xfrm>
          <a:prstGeom prst="rect">
            <a:avLst/>
          </a:prstGeom>
          <a:noFill/>
          <a:ln/>
        </p:spPr>
        <p:txBody>
          <a:bodyPr wrap="square" lIns="0" tIns="0" rIns="0" bIns="0" rtlCol="0" anchor="ctr"/>
          <a:lstStyle/>
          <a:p>
            <a:pPr marL="0" indent="0">
              <a:buNone/>
            </a:pPr>
            <a:r>
              <a:rPr lang="en-US" sz="2800" b="1" dirty="0">
                <a:solidFill>
                  <a:srgbClr val="1E293B"/>
                </a:solidFill>
                <a:latin typeface="Trebuchet MS" pitchFamily="34" charset="0"/>
                <a:ea typeface="Trebuchet MS" pitchFamily="34" charset="-122"/>
                <a:cs typeface="Trebuchet MS" pitchFamily="34" charset="-120"/>
              </a:rPr>
              <a:t>DeepWalk</a:t>
            </a:r>
            <a:endParaRPr lang="en-US" sz="2800" dirty="0"/>
          </a:p>
        </p:txBody>
      </p:sp>
      <p:sp>
        <p:nvSpPr>
          <p:cNvPr id="4" name="Text 2"/>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0891B2"/>
                </a:solidFill>
                <a:latin typeface="Calibri" pitchFamily="34" charset="0"/>
                <a:ea typeface="Calibri" pitchFamily="34" charset="-122"/>
                <a:cs typeface="Calibri" pitchFamily="34" charset="-120"/>
              </a:rPr>
              <a:t>Unsupervised / Random Walk</a:t>
            </a:r>
            <a:endParaRPr lang="en-US" sz="1200" dirty="0"/>
          </a:p>
        </p:txBody>
      </p:sp>
      <p:sp>
        <p:nvSpPr>
          <p:cNvPr id="5" name="Shape 3"/>
          <p:cNvSpPr/>
          <p:nvPr/>
        </p:nvSpPr>
        <p:spPr>
          <a:xfrm>
            <a:off x="457200" y="1051560"/>
            <a:ext cx="8229600" cy="14173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051560"/>
            <a:ext cx="54864" cy="1417320"/>
          </a:xfrm>
          <a:prstGeom prst="rect">
            <a:avLst/>
          </a:prstGeom>
          <a:solidFill>
            <a:srgbClr val="0891B2"/>
          </a:solidFill>
          <a:ln/>
        </p:spPr>
        <p:txBody>
          <a:bodyPr/>
          <a:lstStyle/>
          <a:p>
            <a:endParaRPr lang="en-UA"/>
          </a:p>
        </p:txBody>
      </p:sp>
      <p:sp>
        <p:nvSpPr>
          <p:cNvPr id="7" name="Text 5"/>
          <p:cNvSpPr/>
          <p:nvPr/>
        </p:nvSpPr>
        <p:spPr>
          <a:xfrm>
            <a:off x="731520" y="10972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How it works</a:t>
            </a:r>
            <a:endParaRPr lang="en-US" sz="1300" dirty="0"/>
          </a:p>
        </p:txBody>
      </p:sp>
      <p:sp>
        <p:nvSpPr>
          <p:cNvPr id="8" name="Text 6"/>
          <p:cNvSpPr/>
          <p:nvPr/>
        </p:nvSpPr>
        <p:spPr>
          <a:xfrm>
            <a:off x="731520" y="137160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Generate random walks (length 40, 10 per node). Treat walks as sentences, node IDs as words. Train Word2Vec Skip-Gram: for each node in a walk, predict the 5 nodes on either side. The Skip-Gram weight matrix becomes the 128d embedding. Nodes that co-occur in walks get similar vectors.</a:t>
            </a:r>
            <a:endParaRPr lang="en-US" sz="1000" dirty="0"/>
          </a:p>
        </p:txBody>
      </p:sp>
      <p:sp>
        <p:nvSpPr>
          <p:cNvPr id="9" name="Shape 7"/>
          <p:cNvSpPr/>
          <p:nvPr/>
        </p:nvSpPr>
        <p:spPr>
          <a:xfrm>
            <a:off x="45720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57200" y="2651760"/>
            <a:ext cx="54864" cy="1097280"/>
          </a:xfrm>
          <a:prstGeom prst="rect">
            <a:avLst/>
          </a:prstGeom>
          <a:solidFill>
            <a:srgbClr val="059669"/>
          </a:solidFill>
          <a:ln/>
        </p:spPr>
        <p:txBody>
          <a:bodyPr/>
          <a:lstStyle/>
          <a:p>
            <a:endParaRPr lang="en-UA"/>
          </a:p>
        </p:txBody>
      </p:sp>
      <p:sp>
        <p:nvSpPr>
          <p:cNvPr id="11" name="Text 9"/>
          <p:cNvSpPr/>
          <p:nvPr/>
        </p:nvSpPr>
        <p:spPr>
          <a:xfrm>
            <a:off x="731520" y="2697480"/>
            <a:ext cx="2743200" cy="274320"/>
          </a:xfrm>
          <a:prstGeom prst="rect">
            <a:avLst/>
          </a:prstGeom>
          <a:noFill/>
          <a:ln/>
        </p:spPr>
        <p:txBody>
          <a:bodyPr wrap="square" lIns="0" tIns="0" rIns="0" bIns="0" rtlCol="0" anchor="ctr"/>
          <a:lstStyle/>
          <a:p>
            <a:pPr marL="0" indent="0">
              <a:buNone/>
            </a:pPr>
            <a:r>
              <a:rPr lang="en-US" sz="1200" b="1" dirty="0">
                <a:solidFill>
                  <a:srgbClr val="059669"/>
                </a:solidFill>
                <a:latin typeface="Trebuchet MS" pitchFamily="34" charset="0"/>
                <a:ea typeface="Trebuchet MS" pitchFamily="34" charset="-122"/>
                <a:cs typeface="Trebuchet MS" pitchFamily="34" charset="-120"/>
              </a:rPr>
              <a:t>Why it works</a:t>
            </a:r>
            <a:endParaRPr lang="en-US" sz="1200" dirty="0"/>
          </a:p>
        </p:txBody>
      </p:sp>
      <p:sp>
        <p:nvSpPr>
          <p:cNvPr id="12" name="Text 10"/>
          <p:cNvSpPr/>
          <p:nvPr/>
        </p:nvSpPr>
        <p:spPr>
          <a:xfrm>
            <a:off x="73152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Random walks naturally stay within densely connected regions. Nodes in the same community co-occur frequently, so they get similar embeddings. Works across all graph types without tuning.</a:t>
            </a:r>
            <a:endParaRPr lang="en-US" sz="1000" dirty="0"/>
          </a:p>
        </p:txBody>
      </p:sp>
      <p:sp>
        <p:nvSpPr>
          <p:cNvPr id="13" name="Shape 11"/>
          <p:cNvSpPr/>
          <p:nvPr/>
        </p:nvSpPr>
        <p:spPr>
          <a:xfrm>
            <a:off x="475488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754880" y="2651760"/>
            <a:ext cx="54864" cy="1097280"/>
          </a:xfrm>
          <a:prstGeom prst="rect">
            <a:avLst/>
          </a:prstGeom>
          <a:solidFill>
            <a:srgbClr val="DC2626"/>
          </a:solidFill>
          <a:ln/>
        </p:spPr>
        <p:txBody>
          <a:bodyPr/>
          <a:lstStyle/>
          <a:p>
            <a:endParaRPr lang="en-UA"/>
          </a:p>
        </p:txBody>
      </p:sp>
      <p:sp>
        <p:nvSpPr>
          <p:cNvPr id="15" name="Text 13"/>
          <p:cNvSpPr/>
          <p:nvPr/>
        </p:nvSpPr>
        <p:spPr>
          <a:xfrm>
            <a:off x="5029200" y="2697480"/>
            <a:ext cx="2743200" cy="274320"/>
          </a:xfrm>
          <a:prstGeom prst="rect">
            <a:avLst/>
          </a:prstGeom>
          <a:noFill/>
          <a:ln/>
        </p:spPr>
        <p:txBody>
          <a:bodyPr wrap="square" lIns="0" tIns="0" rIns="0" bIns="0" rtlCol="0" anchor="ctr"/>
          <a:lstStyle/>
          <a:p>
            <a:pPr marL="0" indent="0">
              <a:buNone/>
            </a:pPr>
            <a:r>
              <a:rPr lang="en-US" sz="1200" b="1" dirty="0">
                <a:solidFill>
                  <a:srgbClr val="DC2626"/>
                </a:solidFill>
                <a:latin typeface="Trebuchet MS" pitchFamily="34" charset="0"/>
                <a:ea typeface="Trebuchet MS" pitchFamily="34" charset="-122"/>
                <a:cs typeface="Trebuchet MS" pitchFamily="34" charset="-120"/>
              </a:rPr>
              <a:t>Where it fails</a:t>
            </a:r>
            <a:endParaRPr lang="en-US" sz="1200" dirty="0"/>
          </a:p>
        </p:txBody>
      </p:sp>
      <p:sp>
        <p:nvSpPr>
          <p:cNvPr id="16" name="Text 14"/>
          <p:cNvSpPr/>
          <p:nvPr/>
        </p:nvSpPr>
        <p:spPr>
          <a:xfrm>
            <a:off x="502920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Continuous embedding scores create many near-ties for LP ranking (MRR = 0.22 on Amazon despite AUC = 0.95). Optimizes for proximity, not class separation, so NC needs a nonlinear classifier (RF) to work well.</a:t>
            </a:r>
            <a:endParaRPr lang="en-US" sz="1000" dirty="0"/>
          </a:p>
        </p:txBody>
      </p:sp>
      <p:sp>
        <p:nvSpPr>
          <p:cNvPr id="17" name="Shape 15"/>
          <p:cNvSpPr/>
          <p:nvPr/>
        </p:nvSpPr>
        <p:spPr>
          <a:xfrm>
            <a:off x="457200" y="3931920"/>
            <a:ext cx="8229600" cy="10058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931920"/>
            <a:ext cx="54864" cy="1005840"/>
          </a:xfrm>
          <a:prstGeom prst="rect">
            <a:avLst/>
          </a:prstGeom>
          <a:solidFill>
            <a:srgbClr val="7C3AED"/>
          </a:solidFill>
          <a:ln/>
        </p:spPr>
        <p:txBody>
          <a:bodyPr/>
          <a:lstStyle/>
          <a:p>
            <a:endParaRPr lang="en-UA"/>
          </a:p>
        </p:txBody>
      </p:sp>
      <p:sp>
        <p:nvSpPr>
          <p:cNvPr id="19" name="Text 17"/>
          <p:cNvSpPr/>
          <p:nvPr/>
        </p:nvSpPr>
        <p:spPr>
          <a:xfrm>
            <a:off x="731520" y="3977640"/>
            <a:ext cx="274320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Our results</a:t>
            </a:r>
            <a:endParaRPr lang="en-US" sz="1200" dirty="0"/>
          </a:p>
        </p:txBody>
      </p:sp>
      <p:sp>
        <p:nvSpPr>
          <p:cNvPr id="20" name="Text 18"/>
          <p:cNvSpPr/>
          <p:nvPr/>
        </p:nvSpPr>
        <p:spPr>
          <a:xfrm>
            <a:off x="731520" y="4251960"/>
            <a:ext cx="7772400" cy="59436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NC: HepTh RF 0.70, Amazon RF 0.84, LastFM LogReg 0.78.  LP: Amazon AUC 0.95 (best), MRR 0.22 (poor). Reliable baseline everywhere. walk_length=40 covers 2–3 community diameters, window=5 captures ~2-hop context.</a:t>
            </a:r>
            <a:endParaRPr lang="en-US" sz="10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5486400" cy="457200"/>
          </a:xfrm>
          <a:prstGeom prst="rect">
            <a:avLst/>
          </a:prstGeom>
          <a:noFill/>
          <a:ln/>
        </p:spPr>
        <p:txBody>
          <a:bodyPr wrap="square" lIns="0" tIns="0" rIns="0" bIns="0" rtlCol="0" anchor="ctr"/>
          <a:lstStyle/>
          <a:p>
            <a:pPr marL="0" indent="0">
              <a:buNone/>
            </a:pPr>
            <a:r>
              <a:rPr lang="en-US" sz="2800" b="1" dirty="0">
                <a:solidFill>
                  <a:srgbClr val="1E293B"/>
                </a:solidFill>
                <a:latin typeface="Trebuchet MS" pitchFamily="34" charset="0"/>
                <a:ea typeface="Trebuchet MS" pitchFamily="34" charset="-122"/>
                <a:cs typeface="Trebuchet MS" pitchFamily="34" charset="-120"/>
              </a:rPr>
              <a:t>Node2Vec (q=0.5)</a:t>
            </a:r>
            <a:endParaRPr lang="en-US" sz="2800" dirty="0"/>
          </a:p>
        </p:txBody>
      </p:sp>
      <p:sp>
        <p:nvSpPr>
          <p:cNvPr id="4" name="Text 2"/>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0891B2"/>
                </a:solidFill>
                <a:latin typeface="Calibri" pitchFamily="34" charset="0"/>
                <a:ea typeface="Calibri" pitchFamily="34" charset="-122"/>
                <a:cs typeface="Calibri" pitchFamily="34" charset="-120"/>
              </a:rPr>
              <a:t>Unsupervised / Biased Walk</a:t>
            </a:r>
            <a:endParaRPr lang="en-US" sz="1200" dirty="0"/>
          </a:p>
        </p:txBody>
      </p:sp>
      <p:sp>
        <p:nvSpPr>
          <p:cNvPr id="5" name="Shape 3"/>
          <p:cNvSpPr/>
          <p:nvPr/>
        </p:nvSpPr>
        <p:spPr>
          <a:xfrm>
            <a:off x="457200" y="1051560"/>
            <a:ext cx="8229600" cy="14173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051560"/>
            <a:ext cx="54864" cy="1417320"/>
          </a:xfrm>
          <a:prstGeom prst="rect">
            <a:avLst/>
          </a:prstGeom>
          <a:solidFill>
            <a:srgbClr val="0891B2"/>
          </a:solidFill>
          <a:ln/>
        </p:spPr>
        <p:txBody>
          <a:bodyPr/>
          <a:lstStyle/>
          <a:p>
            <a:endParaRPr lang="en-UA"/>
          </a:p>
        </p:txBody>
      </p:sp>
      <p:sp>
        <p:nvSpPr>
          <p:cNvPr id="7" name="Text 5"/>
          <p:cNvSpPr/>
          <p:nvPr/>
        </p:nvSpPr>
        <p:spPr>
          <a:xfrm>
            <a:off x="731520" y="10972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How it works</a:t>
            </a:r>
            <a:endParaRPr lang="en-US" sz="1300" dirty="0"/>
          </a:p>
        </p:txBody>
      </p:sp>
      <p:sp>
        <p:nvSpPr>
          <p:cNvPr id="8" name="Text 6"/>
          <p:cNvSpPr/>
          <p:nvPr/>
        </p:nvSpPr>
        <p:spPr>
          <a:xfrm>
            <a:off x="731520" y="137160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Same pipeline as DeepWalk (walks → Skip-Gram) but walks are biased. From node v (coming from t), the next step x gets weight: 1/p if backtracking to t, weight 1 if x is neighbor of t (local), weight 1/q if x is NOT neighbor of t (explore). With q=0.5: 1/q = 2, so exploring outward is twice as likely. This is DFS-like, not BFS.</a:t>
            </a:r>
            <a:endParaRPr lang="en-US" sz="1000" dirty="0"/>
          </a:p>
        </p:txBody>
      </p:sp>
      <p:sp>
        <p:nvSpPr>
          <p:cNvPr id="9" name="Shape 7"/>
          <p:cNvSpPr/>
          <p:nvPr/>
        </p:nvSpPr>
        <p:spPr>
          <a:xfrm>
            <a:off x="45720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57200" y="2651760"/>
            <a:ext cx="54864" cy="1097280"/>
          </a:xfrm>
          <a:prstGeom prst="rect">
            <a:avLst/>
          </a:prstGeom>
          <a:solidFill>
            <a:srgbClr val="059669"/>
          </a:solidFill>
          <a:ln/>
        </p:spPr>
        <p:txBody>
          <a:bodyPr/>
          <a:lstStyle/>
          <a:p>
            <a:endParaRPr lang="en-UA"/>
          </a:p>
        </p:txBody>
      </p:sp>
      <p:sp>
        <p:nvSpPr>
          <p:cNvPr id="11" name="Text 9"/>
          <p:cNvSpPr/>
          <p:nvPr/>
        </p:nvSpPr>
        <p:spPr>
          <a:xfrm>
            <a:off x="731520" y="2697480"/>
            <a:ext cx="2743200" cy="274320"/>
          </a:xfrm>
          <a:prstGeom prst="rect">
            <a:avLst/>
          </a:prstGeom>
          <a:noFill/>
          <a:ln/>
        </p:spPr>
        <p:txBody>
          <a:bodyPr wrap="square" lIns="0" tIns="0" rIns="0" bIns="0" rtlCol="0" anchor="ctr"/>
          <a:lstStyle/>
          <a:p>
            <a:pPr marL="0" indent="0">
              <a:buNone/>
            </a:pPr>
            <a:r>
              <a:rPr lang="en-US" sz="1200" b="1" dirty="0">
                <a:solidFill>
                  <a:srgbClr val="059669"/>
                </a:solidFill>
                <a:latin typeface="Trebuchet MS" pitchFamily="34" charset="0"/>
                <a:ea typeface="Trebuchet MS" pitchFamily="34" charset="-122"/>
                <a:cs typeface="Trebuchet MS" pitchFamily="34" charset="-120"/>
              </a:rPr>
              <a:t>Why it works</a:t>
            </a:r>
            <a:endParaRPr lang="en-US" sz="1200" dirty="0"/>
          </a:p>
        </p:txBody>
      </p:sp>
      <p:sp>
        <p:nvSpPr>
          <p:cNvPr id="12" name="Text 10"/>
          <p:cNvSpPr/>
          <p:nvPr/>
        </p:nvSpPr>
        <p:spPr>
          <a:xfrm>
            <a:off x="73152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DFS-like walks explore broader context. For HepTh, where subfields span multiple local clusters, this captures cross-community structure. Slight improvement over DeepWalk (HepTh NC RF: 0.76 vs 0.70).</a:t>
            </a:r>
            <a:endParaRPr lang="en-US" sz="1000" dirty="0"/>
          </a:p>
        </p:txBody>
      </p:sp>
      <p:sp>
        <p:nvSpPr>
          <p:cNvPr id="13" name="Shape 11"/>
          <p:cNvSpPr/>
          <p:nvPr/>
        </p:nvSpPr>
        <p:spPr>
          <a:xfrm>
            <a:off x="475488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754880" y="2651760"/>
            <a:ext cx="54864" cy="1097280"/>
          </a:xfrm>
          <a:prstGeom prst="rect">
            <a:avLst/>
          </a:prstGeom>
          <a:solidFill>
            <a:srgbClr val="DC2626"/>
          </a:solidFill>
          <a:ln/>
        </p:spPr>
        <p:txBody>
          <a:bodyPr/>
          <a:lstStyle/>
          <a:p>
            <a:endParaRPr lang="en-UA"/>
          </a:p>
        </p:txBody>
      </p:sp>
      <p:sp>
        <p:nvSpPr>
          <p:cNvPr id="15" name="Text 13"/>
          <p:cNvSpPr/>
          <p:nvPr/>
        </p:nvSpPr>
        <p:spPr>
          <a:xfrm>
            <a:off x="5029200" y="2697480"/>
            <a:ext cx="2743200" cy="274320"/>
          </a:xfrm>
          <a:prstGeom prst="rect">
            <a:avLst/>
          </a:prstGeom>
          <a:noFill/>
          <a:ln/>
        </p:spPr>
        <p:txBody>
          <a:bodyPr wrap="square" lIns="0" tIns="0" rIns="0" bIns="0" rtlCol="0" anchor="ctr"/>
          <a:lstStyle/>
          <a:p>
            <a:pPr marL="0" indent="0">
              <a:buNone/>
            </a:pPr>
            <a:r>
              <a:rPr lang="en-US" sz="1200" b="1" dirty="0">
                <a:solidFill>
                  <a:srgbClr val="DC2626"/>
                </a:solidFill>
                <a:latin typeface="Trebuchet MS" pitchFamily="34" charset="0"/>
                <a:ea typeface="Trebuchet MS" pitchFamily="34" charset="-122"/>
                <a:cs typeface="Trebuchet MS" pitchFamily="34" charset="-120"/>
              </a:rPr>
              <a:t>Where it fails</a:t>
            </a:r>
            <a:endParaRPr lang="en-US" sz="1200" dirty="0"/>
          </a:p>
        </p:txBody>
      </p:sp>
      <p:sp>
        <p:nvSpPr>
          <p:cNvPr id="16" name="Text 14"/>
          <p:cNvSpPr/>
          <p:nvPr/>
        </p:nvSpPr>
        <p:spPr>
          <a:xfrm>
            <a:off x="502920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Same LP ranking problem as DeepWalk (continuous scores, many ties). The improvement over DeepWalk is only 1–3 points because the graphs have clear enough structure that even unbiased walks find it.</a:t>
            </a:r>
            <a:endParaRPr lang="en-US" sz="1000" dirty="0"/>
          </a:p>
        </p:txBody>
      </p:sp>
      <p:sp>
        <p:nvSpPr>
          <p:cNvPr id="17" name="Shape 15"/>
          <p:cNvSpPr/>
          <p:nvPr/>
        </p:nvSpPr>
        <p:spPr>
          <a:xfrm>
            <a:off x="457200" y="3931920"/>
            <a:ext cx="8229600" cy="10058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931920"/>
            <a:ext cx="54864" cy="1005840"/>
          </a:xfrm>
          <a:prstGeom prst="rect">
            <a:avLst/>
          </a:prstGeom>
          <a:solidFill>
            <a:srgbClr val="7C3AED"/>
          </a:solidFill>
          <a:ln/>
        </p:spPr>
        <p:txBody>
          <a:bodyPr/>
          <a:lstStyle/>
          <a:p>
            <a:endParaRPr lang="en-UA"/>
          </a:p>
        </p:txBody>
      </p:sp>
      <p:sp>
        <p:nvSpPr>
          <p:cNvPr id="19" name="Text 17"/>
          <p:cNvSpPr/>
          <p:nvPr/>
        </p:nvSpPr>
        <p:spPr>
          <a:xfrm>
            <a:off x="731520" y="3977640"/>
            <a:ext cx="274320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Our results</a:t>
            </a:r>
            <a:endParaRPr lang="en-US" sz="1200" dirty="0"/>
          </a:p>
        </p:txBody>
      </p:sp>
      <p:sp>
        <p:nvSpPr>
          <p:cNvPr id="20" name="Text 18"/>
          <p:cNvSpPr/>
          <p:nvPr/>
        </p:nvSpPr>
        <p:spPr>
          <a:xfrm>
            <a:off x="731520" y="4251960"/>
            <a:ext cx="7772400" cy="59436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NC: HepTh RF 0.76 (+6 over DW), Amazon RF 0.85, LastFM LogReg 0.77.  LP: Amazon AUC 0.95, HepTh AUC 0.84. Small but consistent improvement over DeepWalk. The small gap means walk bias helps but isn't critical for these graphs.</a:t>
            </a:r>
            <a:endParaRPr lang="en-US" sz="10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5486400" cy="457200"/>
          </a:xfrm>
          <a:prstGeom prst="rect">
            <a:avLst/>
          </a:prstGeom>
          <a:noFill/>
          <a:ln/>
        </p:spPr>
        <p:txBody>
          <a:bodyPr wrap="square" lIns="0" tIns="0" rIns="0" bIns="0" rtlCol="0" anchor="ctr"/>
          <a:lstStyle/>
          <a:p>
            <a:pPr marL="0" indent="0">
              <a:buNone/>
            </a:pPr>
            <a:r>
              <a:rPr lang="en-US" sz="2800" b="1" dirty="0">
                <a:solidFill>
                  <a:srgbClr val="1E293B"/>
                </a:solidFill>
                <a:latin typeface="Trebuchet MS" pitchFamily="34" charset="0"/>
                <a:ea typeface="Trebuchet MS" pitchFamily="34" charset="-122"/>
                <a:cs typeface="Trebuchet MS" pitchFamily="34" charset="-120"/>
              </a:rPr>
              <a:t>Spectral Embedding</a:t>
            </a:r>
            <a:endParaRPr lang="en-US" sz="2800" dirty="0"/>
          </a:p>
        </p:txBody>
      </p:sp>
      <p:sp>
        <p:nvSpPr>
          <p:cNvPr id="4" name="Text 2"/>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0891B2"/>
                </a:solidFill>
                <a:latin typeface="Calibri" pitchFamily="34" charset="0"/>
                <a:ea typeface="Calibri" pitchFamily="34" charset="-122"/>
                <a:cs typeface="Calibri" pitchFamily="34" charset="-120"/>
              </a:rPr>
              <a:t>Algebraic / No training</a:t>
            </a:r>
            <a:endParaRPr lang="en-US" sz="1200" dirty="0"/>
          </a:p>
        </p:txBody>
      </p:sp>
      <p:sp>
        <p:nvSpPr>
          <p:cNvPr id="5" name="Shape 3"/>
          <p:cNvSpPr/>
          <p:nvPr/>
        </p:nvSpPr>
        <p:spPr>
          <a:xfrm>
            <a:off x="457200" y="1051560"/>
            <a:ext cx="8229600" cy="14173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051560"/>
            <a:ext cx="54864" cy="1417320"/>
          </a:xfrm>
          <a:prstGeom prst="rect">
            <a:avLst/>
          </a:prstGeom>
          <a:solidFill>
            <a:srgbClr val="0891B2"/>
          </a:solidFill>
          <a:ln/>
        </p:spPr>
        <p:txBody>
          <a:bodyPr/>
          <a:lstStyle/>
          <a:p>
            <a:endParaRPr lang="en-UA"/>
          </a:p>
        </p:txBody>
      </p:sp>
      <p:sp>
        <p:nvSpPr>
          <p:cNvPr id="7" name="Text 5"/>
          <p:cNvSpPr/>
          <p:nvPr/>
        </p:nvSpPr>
        <p:spPr>
          <a:xfrm>
            <a:off x="731520" y="10972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How it works</a:t>
            </a:r>
            <a:endParaRPr lang="en-US" sz="1300" dirty="0"/>
          </a:p>
        </p:txBody>
      </p:sp>
      <p:sp>
        <p:nvSpPr>
          <p:cNvPr id="8" name="Text 6"/>
          <p:cNvSpPr/>
          <p:nvPr/>
        </p:nvSpPr>
        <p:spPr>
          <a:xfrm>
            <a:off x="731520" y="137160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Compute graph Laplacian L = D − A. Find the 128 smallest eigenvectors of L. Each node's embedding = its values across these 128 eigenvectors. No optimization, no parameters, pure linear algebra. The smallest eigenvectors minimize graph cuts — nodes in dense regions get similar coordinates.</a:t>
            </a:r>
            <a:endParaRPr lang="en-US" sz="1000" dirty="0"/>
          </a:p>
        </p:txBody>
      </p:sp>
      <p:sp>
        <p:nvSpPr>
          <p:cNvPr id="9" name="Shape 7"/>
          <p:cNvSpPr/>
          <p:nvPr/>
        </p:nvSpPr>
        <p:spPr>
          <a:xfrm>
            <a:off x="45720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57200" y="2651760"/>
            <a:ext cx="54864" cy="1097280"/>
          </a:xfrm>
          <a:prstGeom prst="rect">
            <a:avLst/>
          </a:prstGeom>
          <a:solidFill>
            <a:srgbClr val="059669"/>
          </a:solidFill>
          <a:ln/>
        </p:spPr>
        <p:txBody>
          <a:bodyPr/>
          <a:lstStyle/>
          <a:p>
            <a:endParaRPr lang="en-UA"/>
          </a:p>
        </p:txBody>
      </p:sp>
      <p:sp>
        <p:nvSpPr>
          <p:cNvPr id="11" name="Text 9"/>
          <p:cNvSpPr/>
          <p:nvPr/>
        </p:nvSpPr>
        <p:spPr>
          <a:xfrm>
            <a:off x="731520" y="2697480"/>
            <a:ext cx="2743200" cy="274320"/>
          </a:xfrm>
          <a:prstGeom prst="rect">
            <a:avLst/>
          </a:prstGeom>
          <a:noFill/>
          <a:ln/>
        </p:spPr>
        <p:txBody>
          <a:bodyPr wrap="square" lIns="0" tIns="0" rIns="0" bIns="0" rtlCol="0" anchor="ctr"/>
          <a:lstStyle/>
          <a:p>
            <a:pPr marL="0" indent="0">
              <a:buNone/>
            </a:pPr>
            <a:r>
              <a:rPr lang="en-US" sz="1200" b="1" dirty="0">
                <a:solidFill>
                  <a:srgbClr val="059669"/>
                </a:solidFill>
                <a:latin typeface="Trebuchet MS" pitchFamily="34" charset="0"/>
                <a:ea typeface="Trebuchet MS" pitchFamily="34" charset="-122"/>
                <a:cs typeface="Trebuchet MS" pitchFamily="34" charset="-120"/>
              </a:rPr>
              <a:t>Why it works</a:t>
            </a:r>
            <a:endParaRPr lang="en-US" sz="1200" dirty="0"/>
          </a:p>
        </p:txBody>
      </p:sp>
      <p:sp>
        <p:nvSpPr>
          <p:cNvPr id="12" name="Text 10"/>
          <p:cNvSpPr/>
          <p:nvPr/>
        </p:nvSpPr>
        <p:spPr>
          <a:xfrm>
            <a:off x="73152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Captures global connectivity structure. Connected nodes live in dense spectral regions and get similar coordinates. Excellent for binary edge classification. HepTh LP AUC = 0.91.</a:t>
            </a:r>
            <a:endParaRPr lang="en-US" sz="1000" dirty="0"/>
          </a:p>
        </p:txBody>
      </p:sp>
      <p:sp>
        <p:nvSpPr>
          <p:cNvPr id="13" name="Shape 11"/>
          <p:cNvSpPr/>
          <p:nvPr/>
        </p:nvSpPr>
        <p:spPr>
          <a:xfrm>
            <a:off x="475488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754880" y="2651760"/>
            <a:ext cx="54864" cy="1097280"/>
          </a:xfrm>
          <a:prstGeom prst="rect">
            <a:avLst/>
          </a:prstGeom>
          <a:solidFill>
            <a:srgbClr val="DC2626"/>
          </a:solidFill>
          <a:ln/>
        </p:spPr>
        <p:txBody>
          <a:bodyPr/>
          <a:lstStyle/>
          <a:p>
            <a:endParaRPr lang="en-UA"/>
          </a:p>
        </p:txBody>
      </p:sp>
      <p:sp>
        <p:nvSpPr>
          <p:cNvPr id="15" name="Text 13"/>
          <p:cNvSpPr/>
          <p:nvPr/>
        </p:nvSpPr>
        <p:spPr>
          <a:xfrm>
            <a:off x="5029200" y="2697480"/>
            <a:ext cx="2743200" cy="274320"/>
          </a:xfrm>
          <a:prstGeom prst="rect">
            <a:avLst/>
          </a:prstGeom>
          <a:noFill/>
          <a:ln/>
        </p:spPr>
        <p:txBody>
          <a:bodyPr wrap="square" lIns="0" tIns="0" rIns="0" bIns="0" rtlCol="0" anchor="ctr"/>
          <a:lstStyle/>
          <a:p>
            <a:pPr marL="0" indent="0">
              <a:buNone/>
            </a:pPr>
            <a:r>
              <a:rPr lang="en-US" sz="1200" b="1" dirty="0">
                <a:solidFill>
                  <a:srgbClr val="DC2626"/>
                </a:solidFill>
                <a:latin typeface="Trebuchet MS" pitchFamily="34" charset="0"/>
                <a:ea typeface="Trebuchet MS" pitchFamily="34" charset="-122"/>
                <a:cs typeface="Trebuchet MS" pitchFamily="34" charset="-120"/>
              </a:rPr>
              <a:t>Where it fails</a:t>
            </a:r>
            <a:endParaRPr lang="en-US" sz="1200" dirty="0"/>
          </a:p>
        </p:txBody>
      </p:sp>
      <p:sp>
        <p:nvSpPr>
          <p:cNvPr id="16" name="Text 14"/>
          <p:cNvSpPr/>
          <p:nvPr/>
        </p:nvSpPr>
        <p:spPr>
          <a:xfrm>
            <a:off x="502920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NC LogReg: 0.07 (HepTh), 0.02 (LastFM). Near random. Eigenvectors capture density, not class labels. Two same-class nodes in different graph regions get very different spectral coordinates. Also: doesn't scale. Infeasible on Amazon (335K nodes).</a:t>
            </a:r>
            <a:endParaRPr lang="en-US" sz="1000" dirty="0"/>
          </a:p>
        </p:txBody>
      </p:sp>
      <p:sp>
        <p:nvSpPr>
          <p:cNvPr id="17" name="Shape 15"/>
          <p:cNvSpPr/>
          <p:nvPr/>
        </p:nvSpPr>
        <p:spPr>
          <a:xfrm>
            <a:off x="457200" y="3931920"/>
            <a:ext cx="8229600" cy="10058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931920"/>
            <a:ext cx="54864" cy="1005840"/>
          </a:xfrm>
          <a:prstGeom prst="rect">
            <a:avLst/>
          </a:prstGeom>
          <a:solidFill>
            <a:srgbClr val="7C3AED"/>
          </a:solidFill>
          <a:ln/>
        </p:spPr>
        <p:txBody>
          <a:bodyPr/>
          <a:lstStyle/>
          <a:p>
            <a:endParaRPr lang="en-UA"/>
          </a:p>
        </p:txBody>
      </p:sp>
      <p:sp>
        <p:nvSpPr>
          <p:cNvPr id="19" name="Text 17"/>
          <p:cNvSpPr/>
          <p:nvPr/>
        </p:nvSpPr>
        <p:spPr>
          <a:xfrm>
            <a:off x="731520" y="3977640"/>
            <a:ext cx="274320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Our results</a:t>
            </a:r>
            <a:endParaRPr lang="en-US" sz="1200" dirty="0"/>
          </a:p>
        </p:txBody>
      </p:sp>
      <p:sp>
        <p:nvSpPr>
          <p:cNvPr id="20" name="Text 18"/>
          <p:cNvSpPr/>
          <p:nvPr/>
        </p:nvSpPr>
        <p:spPr>
          <a:xfrm>
            <a:off x="731520" y="4251960"/>
            <a:ext cx="7772400" cy="59436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LP AUC: 0.91 on HepTh (great). NC LogReg: 0.07 on HepTh (disaster). RF rescues NC to 0.61 by learning nonlinear combinations. Strongest evidence that embedding quality is task-dependent: same embedding, 0.91 on LP, 0.07 on NC.</a:t>
            </a:r>
            <a:endParaRPr lang="en-US" sz="10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5486400" cy="457200"/>
          </a:xfrm>
          <a:prstGeom prst="rect">
            <a:avLst/>
          </a:prstGeom>
          <a:noFill/>
          <a:ln/>
        </p:spPr>
        <p:txBody>
          <a:bodyPr wrap="square" lIns="0" tIns="0" rIns="0" bIns="0" rtlCol="0" anchor="ctr"/>
          <a:lstStyle/>
          <a:p>
            <a:pPr marL="0" indent="0">
              <a:buNone/>
            </a:pPr>
            <a:r>
              <a:rPr lang="en-US" sz="2800" b="1" dirty="0">
                <a:solidFill>
                  <a:srgbClr val="1E293B"/>
                </a:solidFill>
                <a:latin typeface="Trebuchet MS" pitchFamily="34" charset="0"/>
                <a:ea typeface="Trebuchet MS" pitchFamily="34" charset="-122"/>
                <a:cs typeface="Trebuchet MS" pitchFamily="34" charset="-120"/>
              </a:rPr>
              <a:t>DGI (Deep Graph Infomax)</a:t>
            </a:r>
            <a:endParaRPr lang="en-US" sz="2800" dirty="0"/>
          </a:p>
        </p:txBody>
      </p:sp>
      <p:sp>
        <p:nvSpPr>
          <p:cNvPr id="4" name="Text 2"/>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0891B2"/>
                </a:solidFill>
                <a:latin typeface="Calibri" pitchFamily="34" charset="0"/>
                <a:ea typeface="Calibri" pitchFamily="34" charset="-122"/>
                <a:cs typeface="Calibri" pitchFamily="34" charset="-120"/>
              </a:rPr>
              <a:t>Self-supervised GNN</a:t>
            </a:r>
            <a:endParaRPr lang="en-US" sz="1200" dirty="0"/>
          </a:p>
        </p:txBody>
      </p:sp>
      <p:sp>
        <p:nvSpPr>
          <p:cNvPr id="5" name="Shape 3"/>
          <p:cNvSpPr/>
          <p:nvPr/>
        </p:nvSpPr>
        <p:spPr>
          <a:xfrm>
            <a:off x="457200" y="1051560"/>
            <a:ext cx="8229600" cy="14173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051560"/>
            <a:ext cx="54864" cy="1417320"/>
          </a:xfrm>
          <a:prstGeom prst="rect">
            <a:avLst/>
          </a:prstGeom>
          <a:solidFill>
            <a:srgbClr val="0891B2"/>
          </a:solidFill>
          <a:ln/>
        </p:spPr>
        <p:txBody>
          <a:bodyPr/>
          <a:lstStyle/>
          <a:p>
            <a:endParaRPr lang="en-UA"/>
          </a:p>
        </p:txBody>
      </p:sp>
      <p:sp>
        <p:nvSpPr>
          <p:cNvPr id="7" name="Text 5"/>
          <p:cNvSpPr/>
          <p:nvPr/>
        </p:nvSpPr>
        <p:spPr>
          <a:xfrm>
            <a:off x="731520" y="10972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How it works</a:t>
            </a:r>
            <a:endParaRPr lang="en-US" sz="1300" dirty="0"/>
          </a:p>
        </p:txBody>
      </p:sp>
      <p:sp>
        <p:nvSpPr>
          <p:cNvPr id="8" name="Text 6"/>
          <p:cNvSpPr/>
          <p:nvPr/>
        </p:nvSpPr>
        <p:spPr>
          <a:xfrm>
            <a:off x="731520" y="137160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Run a GCN on the real graph → get node embeddings. Corrupt the graph (shuffle features) → run same GCN → get fake embeddings. Compute graph summary s = sigmoid(mean of all embeddings). Train discriminator: real node embeddings scored against s should be high, fake should be low. BCE loss. No labels used.</a:t>
            </a:r>
            <a:endParaRPr lang="en-US" sz="1000" dirty="0"/>
          </a:p>
        </p:txBody>
      </p:sp>
      <p:sp>
        <p:nvSpPr>
          <p:cNvPr id="9" name="Shape 7"/>
          <p:cNvSpPr/>
          <p:nvPr/>
        </p:nvSpPr>
        <p:spPr>
          <a:xfrm>
            <a:off x="45720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57200" y="2651760"/>
            <a:ext cx="54864" cy="1097280"/>
          </a:xfrm>
          <a:prstGeom prst="rect">
            <a:avLst/>
          </a:prstGeom>
          <a:solidFill>
            <a:srgbClr val="059669"/>
          </a:solidFill>
          <a:ln/>
        </p:spPr>
        <p:txBody>
          <a:bodyPr/>
          <a:lstStyle/>
          <a:p>
            <a:endParaRPr lang="en-UA"/>
          </a:p>
        </p:txBody>
      </p:sp>
      <p:sp>
        <p:nvSpPr>
          <p:cNvPr id="11" name="Text 9"/>
          <p:cNvSpPr/>
          <p:nvPr/>
        </p:nvSpPr>
        <p:spPr>
          <a:xfrm>
            <a:off x="731520" y="2697480"/>
            <a:ext cx="2743200" cy="274320"/>
          </a:xfrm>
          <a:prstGeom prst="rect">
            <a:avLst/>
          </a:prstGeom>
          <a:noFill/>
          <a:ln/>
        </p:spPr>
        <p:txBody>
          <a:bodyPr wrap="square" lIns="0" tIns="0" rIns="0" bIns="0" rtlCol="0" anchor="ctr"/>
          <a:lstStyle/>
          <a:p>
            <a:pPr marL="0" indent="0">
              <a:buNone/>
            </a:pPr>
            <a:r>
              <a:rPr lang="en-US" sz="1200" b="1" dirty="0">
                <a:solidFill>
                  <a:srgbClr val="059669"/>
                </a:solidFill>
                <a:latin typeface="Trebuchet MS" pitchFamily="34" charset="0"/>
                <a:ea typeface="Trebuchet MS" pitchFamily="34" charset="-122"/>
                <a:cs typeface="Trebuchet MS" pitchFamily="34" charset="-120"/>
              </a:rPr>
              <a:t>Why it works</a:t>
            </a:r>
            <a:endParaRPr lang="en-US" sz="1200" dirty="0"/>
          </a:p>
        </p:txBody>
      </p:sp>
      <p:sp>
        <p:nvSpPr>
          <p:cNvPr id="12" name="Text 10"/>
          <p:cNvSpPr/>
          <p:nvPr/>
        </p:nvSpPr>
        <p:spPr>
          <a:xfrm>
            <a:off x="73152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Uses GNN architecture (aggregates neighbors) without needing labels. Contrastive objective implicitly captures what makes the real graph structure informative. HepTh NC: 0.58/0.66, competitive with DeepWalk.</a:t>
            </a:r>
            <a:endParaRPr lang="en-US" sz="1000" dirty="0"/>
          </a:p>
        </p:txBody>
      </p:sp>
      <p:sp>
        <p:nvSpPr>
          <p:cNvPr id="13" name="Shape 11"/>
          <p:cNvSpPr/>
          <p:nvPr/>
        </p:nvSpPr>
        <p:spPr>
          <a:xfrm>
            <a:off x="475488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754880" y="2651760"/>
            <a:ext cx="54864" cy="1097280"/>
          </a:xfrm>
          <a:prstGeom prst="rect">
            <a:avLst/>
          </a:prstGeom>
          <a:solidFill>
            <a:srgbClr val="DC2626"/>
          </a:solidFill>
          <a:ln/>
        </p:spPr>
        <p:txBody>
          <a:bodyPr/>
          <a:lstStyle/>
          <a:p>
            <a:endParaRPr lang="en-UA"/>
          </a:p>
        </p:txBody>
      </p:sp>
      <p:sp>
        <p:nvSpPr>
          <p:cNvPr id="15" name="Text 13"/>
          <p:cNvSpPr/>
          <p:nvPr/>
        </p:nvSpPr>
        <p:spPr>
          <a:xfrm>
            <a:off x="5029200" y="2697480"/>
            <a:ext cx="2743200" cy="274320"/>
          </a:xfrm>
          <a:prstGeom prst="rect">
            <a:avLst/>
          </a:prstGeom>
          <a:noFill/>
          <a:ln/>
        </p:spPr>
        <p:txBody>
          <a:bodyPr wrap="square" lIns="0" tIns="0" rIns="0" bIns="0" rtlCol="0" anchor="ctr"/>
          <a:lstStyle/>
          <a:p>
            <a:pPr marL="0" indent="0">
              <a:buNone/>
            </a:pPr>
            <a:r>
              <a:rPr lang="en-US" sz="1200" b="1" dirty="0">
                <a:solidFill>
                  <a:srgbClr val="DC2626"/>
                </a:solidFill>
                <a:latin typeface="Trebuchet MS" pitchFamily="34" charset="0"/>
                <a:ea typeface="Trebuchet MS" pitchFamily="34" charset="-122"/>
                <a:cs typeface="Trebuchet MS" pitchFamily="34" charset="-120"/>
              </a:rPr>
              <a:t>Where it fails</a:t>
            </a:r>
            <a:endParaRPr lang="en-US" sz="1200" dirty="0"/>
          </a:p>
        </p:txBody>
      </p:sp>
      <p:sp>
        <p:nvSpPr>
          <p:cNvPr id="16" name="Text 14"/>
          <p:cNvSpPr/>
          <p:nvPr/>
        </p:nvSpPr>
        <p:spPr>
          <a:xfrm>
            <a:off x="502920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LastFM NC: 0.53/0.58, below DeepWalk's 0.78. The corruption (shuffling features) is too easy to detect when features already cluster by country. DGI learns a shallow "do features match neighborhood?" signal instead of deep structural representation.</a:t>
            </a:r>
            <a:endParaRPr lang="en-US" sz="1000" dirty="0"/>
          </a:p>
        </p:txBody>
      </p:sp>
      <p:sp>
        <p:nvSpPr>
          <p:cNvPr id="17" name="Shape 15"/>
          <p:cNvSpPr/>
          <p:nvPr/>
        </p:nvSpPr>
        <p:spPr>
          <a:xfrm>
            <a:off x="457200" y="3931920"/>
            <a:ext cx="8229600" cy="10058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931920"/>
            <a:ext cx="54864" cy="1005840"/>
          </a:xfrm>
          <a:prstGeom prst="rect">
            <a:avLst/>
          </a:prstGeom>
          <a:solidFill>
            <a:srgbClr val="7C3AED"/>
          </a:solidFill>
          <a:ln/>
        </p:spPr>
        <p:txBody>
          <a:bodyPr/>
          <a:lstStyle/>
          <a:p>
            <a:endParaRPr lang="en-UA"/>
          </a:p>
        </p:txBody>
      </p:sp>
      <p:sp>
        <p:nvSpPr>
          <p:cNvPr id="19" name="Text 17"/>
          <p:cNvSpPr/>
          <p:nvPr/>
        </p:nvSpPr>
        <p:spPr>
          <a:xfrm>
            <a:off x="731520" y="3977640"/>
            <a:ext cx="274320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Our results</a:t>
            </a:r>
            <a:endParaRPr lang="en-US" sz="1200" dirty="0"/>
          </a:p>
        </p:txBody>
      </p:sp>
      <p:sp>
        <p:nvSpPr>
          <p:cNvPr id="20" name="Text 18"/>
          <p:cNvSpPr/>
          <p:nvPr/>
        </p:nvSpPr>
        <p:spPr>
          <a:xfrm>
            <a:off x="731520" y="4251960"/>
            <a:ext cx="7772400" cy="59436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HepTh NC: LogReg 0.58, RF 0.66 (no labels needed, within range of walk methods). LastFM NC: LogReg 0.53, RF 0.58 (underperforms — contrastive objective doesn't align with country labels). Bridge between unsupervised walks and supervised GNNs.</a:t>
            </a:r>
            <a:endParaRPr lang="en-US" sz="10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5486400" cy="457200"/>
          </a:xfrm>
          <a:prstGeom prst="rect">
            <a:avLst/>
          </a:prstGeom>
          <a:noFill/>
          <a:ln/>
        </p:spPr>
        <p:txBody>
          <a:bodyPr wrap="square" lIns="0" tIns="0" rIns="0" bIns="0" rtlCol="0" anchor="ctr"/>
          <a:lstStyle/>
          <a:p>
            <a:pPr marL="0" indent="0">
              <a:buNone/>
            </a:pPr>
            <a:r>
              <a:rPr lang="en-US" sz="2800" b="1" dirty="0">
                <a:solidFill>
                  <a:srgbClr val="1E293B"/>
                </a:solidFill>
                <a:latin typeface="Trebuchet MS" pitchFamily="34" charset="0"/>
                <a:ea typeface="Trebuchet MS" pitchFamily="34" charset="-122"/>
                <a:cs typeface="Trebuchet MS" pitchFamily="34" charset="-120"/>
              </a:rPr>
              <a:t>GRU-Walk</a:t>
            </a:r>
            <a:endParaRPr lang="en-US" sz="2800" dirty="0"/>
          </a:p>
        </p:txBody>
      </p:sp>
      <p:sp>
        <p:nvSpPr>
          <p:cNvPr id="4" name="Text 2"/>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0891B2"/>
                </a:solidFill>
                <a:latin typeface="Calibri" pitchFamily="34" charset="0"/>
                <a:ea typeface="Calibri" pitchFamily="34" charset="-122"/>
                <a:cs typeface="Calibri" pitchFamily="34" charset="-120"/>
              </a:rPr>
              <a:t>Unsupervised / RNN encoder</a:t>
            </a:r>
            <a:endParaRPr lang="en-US" sz="1200" dirty="0"/>
          </a:p>
        </p:txBody>
      </p:sp>
      <p:sp>
        <p:nvSpPr>
          <p:cNvPr id="5" name="Shape 3"/>
          <p:cNvSpPr/>
          <p:nvPr/>
        </p:nvSpPr>
        <p:spPr>
          <a:xfrm>
            <a:off x="457200" y="1051560"/>
            <a:ext cx="8229600" cy="14173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051560"/>
            <a:ext cx="54864" cy="1417320"/>
          </a:xfrm>
          <a:prstGeom prst="rect">
            <a:avLst/>
          </a:prstGeom>
          <a:solidFill>
            <a:srgbClr val="0891B2"/>
          </a:solidFill>
          <a:ln/>
        </p:spPr>
        <p:txBody>
          <a:bodyPr/>
          <a:lstStyle/>
          <a:p>
            <a:endParaRPr lang="en-UA"/>
          </a:p>
        </p:txBody>
      </p:sp>
      <p:sp>
        <p:nvSpPr>
          <p:cNvPr id="7" name="Text 5"/>
          <p:cNvSpPr/>
          <p:nvPr/>
        </p:nvSpPr>
        <p:spPr>
          <a:xfrm>
            <a:off x="731520" y="10972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How it works</a:t>
            </a:r>
            <a:endParaRPr lang="en-US" sz="1300" dirty="0"/>
          </a:p>
        </p:txBody>
      </p:sp>
      <p:sp>
        <p:nvSpPr>
          <p:cNvPr id="8" name="Text 6"/>
          <p:cNvSpPr/>
          <p:nvPr/>
        </p:nvSpPr>
        <p:spPr>
          <a:xfrm>
            <a:off x="731520" y="137160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Same random walks as DeepWalk. But instead of Skip-Gram (bag of center-context pairs), feed the walk sequence into a GRU. The GRU processes node IDs left-to-right, maintaining a hidden state. Train with contrastive loss: pairs from same walk should be similar, random pairs dissimilar. Embedding = learned lookup table entries.</a:t>
            </a:r>
            <a:endParaRPr lang="en-US" sz="1000" dirty="0"/>
          </a:p>
        </p:txBody>
      </p:sp>
      <p:sp>
        <p:nvSpPr>
          <p:cNvPr id="9" name="Shape 7"/>
          <p:cNvSpPr/>
          <p:nvPr/>
        </p:nvSpPr>
        <p:spPr>
          <a:xfrm>
            <a:off x="45720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57200" y="2651760"/>
            <a:ext cx="54864" cy="1097280"/>
          </a:xfrm>
          <a:prstGeom prst="rect">
            <a:avLst/>
          </a:prstGeom>
          <a:solidFill>
            <a:srgbClr val="059669"/>
          </a:solidFill>
          <a:ln/>
        </p:spPr>
        <p:txBody>
          <a:bodyPr/>
          <a:lstStyle/>
          <a:p>
            <a:endParaRPr lang="en-UA"/>
          </a:p>
        </p:txBody>
      </p:sp>
      <p:sp>
        <p:nvSpPr>
          <p:cNvPr id="11" name="Text 9"/>
          <p:cNvSpPr/>
          <p:nvPr/>
        </p:nvSpPr>
        <p:spPr>
          <a:xfrm>
            <a:off x="731520" y="2697480"/>
            <a:ext cx="2743200" cy="274320"/>
          </a:xfrm>
          <a:prstGeom prst="rect">
            <a:avLst/>
          </a:prstGeom>
          <a:noFill/>
          <a:ln/>
        </p:spPr>
        <p:txBody>
          <a:bodyPr wrap="square" lIns="0" tIns="0" rIns="0" bIns="0" rtlCol="0" anchor="ctr"/>
          <a:lstStyle/>
          <a:p>
            <a:pPr marL="0" indent="0">
              <a:buNone/>
            </a:pPr>
            <a:r>
              <a:rPr lang="en-US" sz="1200" b="1" dirty="0">
                <a:solidFill>
                  <a:srgbClr val="059669"/>
                </a:solidFill>
                <a:latin typeface="Trebuchet MS" pitchFamily="34" charset="0"/>
                <a:ea typeface="Trebuchet MS" pitchFamily="34" charset="-122"/>
                <a:cs typeface="Trebuchet MS" pitchFamily="34" charset="-120"/>
              </a:rPr>
              <a:t>Why it works</a:t>
            </a:r>
            <a:endParaRPr lang="en-US" sz="1200" dirty="0"/>
          </a:p>
        </p:txBody>
      </p:sp>
      <p:sp>
        <p:nvSpPr>
          <p:cNvPr id="12" name="Text 10"/>
          <p:cNvSpPr/>
          <p:nvPr/>
        </p:nvSpPr>
        <p:spPr>
          <a:xfrm>
            <a:off x="73152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GRU can capture sequential dependencies Skip-Gram misses (e.g. "after visiting a hub, walks go to periphery"). HepTh LP Hits@10 = 0.74, competitive with heuristics. Connects to RNNLogic from semester 1.</a:t>
            </a:r>
            <a:endParaRPr lang="en-US" sz="1000" dirty="0"/>
          </a:p>
        </p:txBody>
      </p:sp>
      <p:sp>
        <p:nvSpPr>
          <p:cNvPr id="13" name="Shape 11"/>
          <p:cNvSpPr/>
          <p:nvPr/>
        </p:nvSpPr>
        <p:spPr>
          <a:xfrm>
            <a:off x="475488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754880" y="2651760"/>
            <a:ext cx="54864" cy="1097280"/>
          </a:xfrm>
          <a:prstGeom prst="rect">
            <a:avLst/>
          </a:prstGeom>
          <a:solidFill>
            <a:srgbClr val="DC2626"/>
          </a:solidFill>
          <a:ln/>
        </p:spPr>
        <p:txBody>
          <a:bodyPr/>
          <a:lstStyle/>
          <a:p>
            <a:endParaRPr lang="en-UA"/>
          </a:p>
        </p:txBody>
      </p:sp>
      <p:sp>
        <p:nvSpPr>
          <p:cNvPr id="15" name="Text 13"/>
          <p:cNvSpPr/>
          <p:nvPr/>
        </p:nvSpPr>
        <p:spPr>
          <a:xfrm>
            <a:off x="5029200" y="2697480"/>
            <a:ext cx="2743200" cy="274320"/>
          </a:xfrm>
          <a:prstGeom prst="rect">
            <a:avLst/>
          </a:prstGeom>
          <a:noFill/>
          <a:ln/>
        </p:spPr>
        <p:txBody>
          <a:bodyPr wrap="square" lIns="0" tIns="0" rIns="0" bIns="0" rtlCol="0" anchor="ctr"/>
          <a:lstStyle/>
          <a:p>
            <a:pPr marL="0" indent="0">
              <a:buNone/>
            </a:pPr>
            <a:r>
              <a:rPr lang="en-US" sz="1200" b="1" dirty="0">
                <a:solidFill>
                  <a:srgbClr val="DC2626"/>
                </a:solidFill>
                <a:latin typeface="Trebuchet MS" pitchFamily="34" charset="0"/>
                <a:ea typeface="Trebuchet MS" pitchFamily="34" charset="-122"/>
                <a:cs typeface="Trebuchet MS" pitchFamily="34" charset="-120"/>
              </a:rPr>
              <a:t>Where it fails</a:t>
            </a:r>
            <a:endParaRPr lang="en-US" sz="1200" dirty="0"/>
          </a:p>
        </p:txBody>
      </p:sp>
      <p:sp>
        <p:nvSpPr>
          <p:cNvPr id="16" name="Text 14"/>
          <p:cNvSpPr/>
          <p:nvPr/>
        </p:nvSpPr>
        <p:spPr>
          <a:xfrm>
            <a:off x="502920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Doesn't consistently beat DeepWalk. LastFM NC LogReg: 0.75 vs DW 0.78. Skip-Gram is a very strong optimized baseline. Sequential information in undirected graph walks may not carry enough additional signal to justify the heavier model.</a:t>
            </a:r>
            <a:endParaRPr lang="en-US" sz="1000" dirty="0"/>
          </a:p>
        </p:txBody>
      </p:sp>
      <p:sp>
        <p:nvSpPr>
          <p:cNvPr id="17" name="Shape 15"/>
          <p:cNvSpPr/>
          <p:nvPr/>
        </p:nvSpPr>
        <p:spPr>
          <a:xfrm>
            <a:off x="457200" y="3931920"/>
            <a:ext cx="8229600" cy="10058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931920"/>
            <a:ext cx="54864" cy="1005840"/>
          </a:xfrm>
          <a:prstGeom prst="rect">
            <a:avLst/>
          </a:prstGeom>
          <a:solidFill>
            <a:srgbClr val="7C3AED"/>
          </a:solidFill>
          <a:ln/>
        </p:spPr>
        <p:txBody>
          <a:bodyPr/>
          <a:lstStyle/>
          <a:p>
            <a:endParaRPr lang="en-UA"/>
          </a:p>
        </p:txBody>
      </p:sp>
      <p:sp>
        <p:nvSpPr>
          <p:cNvPr id="19" name="Text 17"/>
          <p:cNvSpPr/>
          <p:nvPr/>
        </p:nvSpPr>
        <p:spPr>
          <a:xfrm>
            <a:off x="731520" y="3977640"/>
            <a:ext cx="274320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Our results</a:t>
            </a:r>
            <a:endParaRPr lang="en-US" sz="1200" dirty="0"/>
          </a:p>
        </p:txBody>
      </p:sp>
      <p:sp>
        <p:nvSpPr>
          <p:cNvPr id="20" name="Text 18"/>
          <p:cNvSpPr/>
          <p:nvPr/>
        </p:nvSpPr>
        <p:spPr>
          <a:xfrm>
            <a:off x="731520" y="4251960"/>
            <a:ext cx="7772400" cy="59436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LastFM NC: LogReg 0.75, RF 0.65. HepTh LP: AUC 0.88, Hits@10 0.74. Inconsistent improvement over DeepWalk. The extra modeling capacity of GRU doesn't reliably pay off on these graphs.</a:t>
            </a:r>
            <a:endParaRPr lang="en-US" sz="10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5486400" cy="457200"/>
          </a:xfrm>
          <a:prstGeom prst="rect">
            <a:avLst/>
          </a:prstGeom>
          <a:noFill/>
          <a:ln/>
        </p:spPr>
        <p:txBody>
          <a:bodyPr wrap="square" lIns="0" tIns="0" rIns="0" bIns="0" rtlCol="0" anchor="ctr"/>
          <a:lstStyle/>
          <a:p>
            <a:pPr marL="0" indent="0">
              <a:buNone/>
            </a:pPr>
            <a:r>
              <a:rPr lang="en-US" sz="2800" b="1" dirty="0">
                <a:solidFill>
                  <a:srgbClr val="1E293B"/>
                </a:solidFill>
                <a:latin typeface="Trebuchet MS" pitchFamily="34" charset="0"/>
                <a:ea typeface="Trebuchet MS" pitchFamily="34" charset="-122"/>
                <a:cs typeface="Trebuchet MS" pitchFamily="34" charset="-120"/>
              </a:rPr>
              <a:t>TransE</a:t>
            </a:r>
            <a:endParaRPr lang="en-US" sz="2800" dirty="0"/>
          </a:p>
        </p:txBody>
      </p:sp>
      <p:sp>
        <p:nvSpPr>
          <p:cNvPr id="4" name="Text 2"/>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EA580C"/>
                </a:solidFill>
                <a:latin typeface="Calibri" pitchFamily="34" charset="0"/>
                <a:ea typeface="Calibri" pitchFamily="34" charset="-122"/>
                <a:cs typeface="Calibri" pitchFamily="34" charset="-120"/>
              </a:rPr>
              <a:t>Knowledge Graph Embedding</a:t>
            </a:r>
            <a:endParaRPr lang="en-US" sz="1200" dirty="0"/>
          </a:p>
        </p:txBody>
      </p:sp>
      <p:sp>
        <p:nvSpPr>
          <p:cNvPr id="5" name="Shape 3"/>
          <p:cNvSpPr/>
          <p:nvPr/>
        </p:nvSpPr>
        <p:spPr>
          <a:xfrm>
            <a:off x="457200" y="1051560"/>
            <a:ext cx="8229600" cy="14173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051560"/>
            <a:ext cx="54864" cy="1417320"/>
          </a:xfrm>
          <a:prstGeom prst="rect">
            <a:avLst/>
          </a:prstGeom>
          <a:solidFill>
            <a:srgbClr val="EA580C"/>
          </a:solidFill>
          <a:ln/>
        </p:spPr>
        <p:txBody>
          <a:bodyPr/>
          <a:lstStyle/>
          <a:p>
            <a:endParaRPr lang="en-UA"/>
          </a:p>
        </p:txBody>
      </p:sp>
      <p:sp>
        <p:nvSpPr>
          <p:cNvPr id="7" name="Text 5"/>
          <p:cNvSpPr/>
          <p:nvPr/>
        </p:nvSpPr>
        <p:spPr>
          <a:xfrm>
            <a:off x="731520" y="10972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How it works</a:t>
            </a:r>
            <a:endParaRPr lang="en-US" sz="1300" dirty="0"/>
          </a:p>
        </p:txBody>
      </p:sp>
      <p:sp>
        <p:nvSpPr>
          <p:cNvPr id="8" name="Text 6"/>
          <p:cNvSpPr/>
          <p:nvPr/>
        </p:nvSpPr>
        <p:spPr>
          <a:xfrm>
            <a:off x="731520" y="137160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Every entity gets vector h or t, every relation gets vector r. Score(h,r,t) = −||h + r − t||. Training: for each real triple, sample a corrupted triple (replace head or tail). Margin loss pushes real scores above corrupted scores. Geometric meaning: relation r is a translation vector; h + r should land near t.</a:t>
            </a:r>
            <a:endParaRPr lang="en-US" sz="1000" dirty="0"/>
          </a:p>
        </p:txBody>
      </p:sp>
      <p:sp>
        <p:nvSpPr>
          <p:cNvPr id="9" name="Shape 7"/>
          <p:cNvSpPr/>
          <p:nvPr/>
        </p:nvSpPr>
        <p:spPr>
          <a:xfrm>
            <a:off x="45720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57200" y="2651760"/>
            <a:ext cx="54864" cy="1097280"/>
          </a:xfrm>
          <a:prstGeom prst="rect">
            <a:avLst/>
          </a:prstGeom>
          <a:solidFill>
            <a:srgbClr val="059669"/>
          </a:solidFill>
          <a:ln/>
        </p:spPr>
        <p:txBody>
          <a:bodyPr/>
          <a:lstStyle/>
          <a:p>
            <a:endParaRPr lang="en-UA"/>
          </a:p>
        </p:txBody>
      </p:sp>
      <p:sp>
        <p:nvSpPr>
          <p:cNvPr id="11" name="Text 9"/>
          <p:cNvSpPr/>
          <p:nvPr/>
        </p:nvSpPr>
        <p:spPr>
          <a:xfrm>
            <a:off x="731520" y="2697480"/>
            <a:ext cx="2743200" cy="274320"/>
          </a:xfrm>
          <a:prstGeom prst="rect">
            <a:avLst/>
          </a:prstGeom>
          <a:noFill/>
          <a:ln/>
        </p:spPr>
        <p:txBody>
          <a:bodyPr wrap="square" lIns="0" tIns="0" rIns="0" bIns="0" rtlCol="0" anchor="ctr"/>
          <a:lstStyle/>
          <a:p>
            <a:pPr marL="0" indent="0">
              <a:buNone/>
            </a:pPr>
            <a:r>
              <a:rPr lang="en-US" sz="1200" b="1" dirty="0">
                <a:solidFill>
                  <a:srgbClr val="059669"/>
                </a:solidFill>
                <a:latin typeface="Trebuchet MS" pitchFamily="34" charset="0"/>
                <a:ea typeface="Trebuchet MS" pitchFamily="34" charset="-122"/>
                <a:cs typeface="Trebuchet MS" pitchFamily="34" charset="-120"/>
              </a:rPr>
              <a:t>Why it works</a:t>
            </a:r>
            <a:endParaRPr lang="en-US" sz="1200" dirty="0"/>
          </a:p>
        </p:txBody>
      </p:sp>
      <p:sp>
        <p:nvSpPr>
          <p:cNvPr id="12" name="Text 10"/>
          <p:cNvSpPr/>
          <p:nvPr/>
        </p:nvSpPr>
        <p:spPr>
          <a:xfrm>
            <a:off x="73152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Translation prior is a strong global regularizer. All co-author pairs must be offset by roughly the same vector r. Forces globally consistent embedding. HepTh LP AUC = 0.91 (best of all methods). On single-relation graphs, r acts like a global bias.</a:t>
            </a:r>
            <a:endParaRPr lang="en-US" sz="1000" dirty="0"/>
          </a:p>
        </p:txBody>
      </p:sp>
      <p:sp>
        <p:nvSpPr>
          <p:cNvPr id="13" name="Shape 11"/>
          <p:cNvSpPr/>
          <p:nvPr/>
        </p:nvSpPr>
        <p:spPr>
          <a:xfrm>
            <a:off x="475488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754880" y="2651760"/>
            <a:ext cx="54864" cy="1097280"/>
          </a:xfrm>
          <a:prstGeom prst="rect">
            <a:avLst/>
          </a:prstGeom>
          <a:solidFill>
            <a:srgbClr val="DC2626"/>
          </a:solidFill>
          <a:ln/>
        </p:spPr>
        <p:txBody>
          <a:bodyPr/>
          <a:lstStyle/>
          <a:p>
            <a:endParaRPr lang="en-UA"/>
          </a:p>
        </p:txBody>
      </p:sp>
      <p:sp>
        <p:nvSpPr>
          <p:cNvPr id="15" name="Text 13"/>
          <p:cNvSpPr/>
          <p:nvPr/>
        </p:nvSpPr>
        <p:spPr>
          <a:xfrm>
            <a:off x="5029200" y="2697480"/>
            <a:ext cx="2743200" cy="274320"/>
          </a:xfrm>
          <a:prstGeom prst="rect">
            <a:avLst/>
          </a:prstGeom>
          <a:noFill/>
          <a:ln/>
        </p:spPr>
        <p:txBody>
          <a:bodyPr wrap="square" lIns="0" tIns="0" rIns="0" bIns="0" rtlCol="0" anchor="ctr"/>
          <a:lstStyle/>
          <a:p>
            <a:pPr marL="0" indent="0">
              <a:buNone/>
            </a:pPr>
            <a:r>
              <a:rPr lang="en-US" sz="1200" b="1" dirty="0">
                <a:solidFill>
                  <a:srgbClr val="DC2626"/>
                </a:solidFill>
                <a:latin typeface="Trebuchet MS" pitchFamily="34" charset="0"/>
                <a:ea typeface="Trebuchet MS" pitchFamily="34" charset="-122"/>
                <a:cs typeface="Trebuchet MS" pitchFamily="34" charset="-120"/>
              </a:rPr>
              <a:t>Where it fails</a:t>
            </a:r>
            <a:endParaRPr lang="en-US" sz="1200" dirty="0"/>
          </a:p>
        </p:txBody>
      </p:sp>
      <p:sp>
        <p:nvSpPr>
          <p:cNvPr id="16" name="Text 14"/>
          <p:cNvSpPr/>
          <p:nvPr/>
        </p:nvSpPr>
        <p:spPr>
          <a:xfrm>
            <a:off x="502920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NC: HepTh LogReg 0.41, RF 0.47. Translation objective encodes connectivity, not class membership. Two same-class authors can have very different positions if they collaborate with different people. Training objective constrains what the embedding captures (Finding 4).</a:t>
            </a:r>
            <a:endParaRPr lang="en-US" sz="1000" dirty="0"/>
          </a:p>
        </p:txBody>
      </p:sp>
      <p:sp>
        <p:nvSpPr>
          <p:cNvPr id="17" name="Shape 15"/>
          <p:cNvSpPr/>
          <p:nvPr/>
        </p:nvSpPr>
        <p:spPr>
          <a:xfrm>
            <a:off x="457200" y="3931920"/>
            <a:ext cx="8229600" cy="10058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931920"/>
            <a:ext cx="54864" cy="1005840"/>
          </a:xfrm>
          <a:prstGeom prst="rect">
            <a:avLst/>
          </a:prstGeom>
          <a:solidFill>
            <a:srgbClr val="7C3AED"/>
          </a:solidFill>
          <a:ln/>
        </p:spPr>
        <p:txBody>
          <a:bodyPr/>
          <a:lstStyle/>
          <a:p>
            <a:endParaRPr lang="en-UA"/>
          </a:p>
        </p:txBody>
      </p:sp>
      <p:sp>
        <p:nvSpPr>
          <p:cNvPr id="19" name="Text 17"/>
          <p:cNvSpPr/>
          <p:nvPr/>
        </p:nvSpPr>
        <p:spPr>
          <a:xfrm>
            <a:off x="731520" y="3977640"/>
            <a:ext cx="274320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Our results</a:t>
            </a:r>
            <a:endParaRPr lang="en-US" sz="1200" dirty="0"/>
          </a:p>
        </p:txBody>
      </p:sp>
      <p:sp>
        <p:nvSpPr>
          <p:cNvPr id="20" name="Text 18"/>
          <p:cNvSpPr/>
          <p:nvPr/>
        </p:nvSpPr>
        <p:spPr>
          <a:xfrm>
            <a:off x="731520" y="4251960"/>
            <a:ext cx="7772400" cy="59436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LP: HepTh AUC 0.91 (best), LastFM AUC n/a. NC: HepTh 0.41/0.47 (poor). The same embedding that leads LP is near-worst for NC. We skip TransH/TransR because their innovations (per-relation hyperplanes/projections) need multiple relation types to be useful.</a:t>
            </a:r>
            <a:endParaRPr lang="en-US" sz="1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5486400" cy="457200"/>
          </a:xfrm>
          <a:prstGeom prst="rect">
            <a:avLst/>
          </a:prstGeom>
          <a:noFill/>
          <a:ln/>
        </p:spPr>
        <p:txBody>
          <a:bodyPr wrap="square" lIns="0" tIns="0" rIns="0" bIns="0" rtlCol="0" anchor="ctr"/>
          <a:lstStyle/>
          <a:p>
            <a:pPr marL="0" indent="0">
              <a:buNone/>
            </a:pPr>
            <a:r>
              <a:rPr lang="en-US" sz="2800" b="1" dirty="0">
                <a:solidFill>
                  <a:srgbClr val="1E293B"/>
                </a:solidFill>
                <a:latin typeface="Trebuchet MS" pitchFamily="34" charset="0"/>
                <a:ea typeface="Trebuchet MS" pitchFamily="34" charset="-122"/>
                <a:cs typeface="Trebuchet MS" pitchFamily="34" charset="-120"/>
              </a:rPr>
              <a:t>DistMult</a:t>
            </a:r>
            <a:endParaRPr lang="en-US" sz="2800" dirty="0"/>
          </a:p>
        </p:txBody>
      </p:sp>
      <p:sp>
        <p:nvSpPr>
          <p:cNvPr id="4" name="Text 2"/>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EA580C"/>
                </a:solidFill>
                <a:latin typeface="Calibri" pitchFamily="34" charset="0"/>
                <a:ea typeface="Calibri" pitchFamily="34" charset="-122"/>
                <a:cs typeface="Calibri" pitchFamily="34" charset="-120"/>
              </a:rPr>
              <a:t>Knowledge Graph Embedding</a:t>
            </a:r>
            <a:endParaRPr lang="en-US" sz="1200" dirty="0"/>
          </a:p>
        </p:txBody>
      </p:sp>
      <p:sp>
        <p:nvSpPr>
          <p:cNvPr id="5" name="Shape 3"/>
          <p:cNvSpPr/>
          <p:nvPr/>
        </p:nvSpPr>
        <p:spPr>
          <a:xfrm>
            <a:off x="457200" y="1051560"/>
            <a:ext cx="8229600" cy="14173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051560"/>
            <a:ext cx="54864" cy="1417320"/>
          </a:xfrm>
          <a:prstGeom prst="rect">
            <a:avLst/>
          </a:prstGeom>
          <a:solidFill>
            <a:srgbClr val="EA580C"/>
          </a:solidFill>
          <a:ln/>
        </p:spPr>
        <p:txBody>
          <a:bodyPr/>
          <a:lstStyle/>
          <a:p>
            <a:endParaRPr lang="en-UA"/>
          </a:p>
        </p:txBody>
      </p:sp>
      <p:sp>
        <p:nvSpPr>
          <p:cNvPr id="7" name="Text 5"/>
          <p:cNvSpPr/>
          <p:nvPr/>
        </p:nvSpPr>
        <p:spPr>
          <a:xfrm>
            <a:off x="731520" y="10972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How it works</a:t>
            </a:r>
            <a:endParaRPr lang="en-US" sz="1300" dirty="0"/>
          </a:p>
        </p:txBody>
      </p:sp>
      <p:sp>
        <p:nvSpPr>
          <p:cNvPr id="8" name="Text 6"/>
          <p:cNvSpPr/>
          <p:nvPr/>
        </p:nvSpPr>
        <p:spPr>
          <a:xfrm>
            <a:off x="731520" y="137160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Entities get vectors h, t. Relation gets vector r. Score(h,r,t) = Σ_i (h_i × r_i × t_i) = hᵀ diag(r) t. Bilinear scoring: r acts as a diagonal weight matrix. Naturally symmetric (score(h,r,t) = score(t,r,h)), which should suit undirected co-authorship. Same margin-based training as TransE.</a:t>
            </a:r>
            <a:endParaRPr lang="en-US" sz="1000" dirty="0"/>
          </a:p>
        </p:txBody>
      </p:sp>
      <p:sp>
        <p:nvSpPr>
          <p:cNvPr id="9" name="Shape 7"/>
          <p:cNvSpPr/>
          <p:nvPr/>
        </p:nvSpPr>
        <p:spPr>
          <a:xfrm>
            <a:off x="45720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57200" y="2651760"/>
            <a:ext cx="54864" cy="1097280"/>
          </a:xfrm>
          <a:prstGeom prst="rect">
            <a:avLst/>
          </a:prstGeom>
          <a:solidFill>
            <a:srgbClr val="059669"/>
          </a:solidFill>
          <a:ln/>
        </p:spPr>
        <p:txBody>
          <a:bodyPr/>
          <a:lstStyle/>
          <a:p>
            <a:endParaRPr lang="en-UA"/>
          </a:p>
        </p:txBody>
      </p:sp>
      <p:sp>
        <p:nvSpPr>
          <p:cNvPr id="11" name="Text 9"/>
          <p:cNvSpPr/>
          <p:nvPr/>
        </p:nvSpPr>
        <p:spPr>
          <a:xfrm>
            <a:off x="731520" y="2697480"/>
            <a:ext cx="2743200" cy="274320"/>
          </a:xfrm>
          <a:prstGeom prst="rect">
            <a:avLst/>
          </a:prstGeom>
          <a:noFill/>
          <a:ln/>
        </p:spPr>
        <p:txBody>
          <a:bodyPr wrap="square" lIns="0" tIns="0" rIns="0" bIns="0" rtlCol="0" anchor="ctr"/>
          <a:lstStyle/>
          <a:p>
            <a:pPr marL="0" indent="0">
              <a:buNone/>
            </a:pPr>
            <a:r>
              <a:rPr lang="en-US" sz="1200" b="1" dirty="0">
                <a:solidFill>
                  <a:srgbClr val="059669"/>
                </a:solidFill>
                <a:latin typeface="Trebuchet MS" pitchFamily="34" charset="0"/>
                <a:ea typeface="Trebuchet MS" pitchFamily="34" charset="-122"/>
                <a:cs typeface="Trebuchet MS" pitchFamily="34" charset="-120"/>
              </a:rPr>
              <a:t>Why it works</a:t>
            </a:r>
            <a:endParaRPr lang="en-US" sz="1200" dirty="0"/>
          </a:p>
        </p:txBody>
      </p:sp>
      <p:sp>
        <p:nvSpPr>
          <p:cNvPr id="12" name="Text 10"/>
          <p:cNvSpPr/>
          <p:nvPr/>
        </p:nvSpPr>
        <p:spPr>
          <a:xfrm>
            <a:off x="73152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Symmetric scoring fits symmetric relations (co-authorship). Bilinear form allows each embedding dimension to be weighted differently by the relation. Should theoretically suit single undirected relation.</a:t>
            </a:r>
            <a:endParaRPr lang="en-US" sz="1000" dirty="0"/>
          </a:p>
        </p:txBody>
      </p:sp>
      <p:sp>
        <p:nvSpPr>
          <p:cNvPr id="13" name="Shape 11"/>
          <p:cNvSpPr/>
          <p:nvPr/>
        </p:nvSpPr>
        <p:spPr>
          <a:xfrm>
            <a:off x="475488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754880" y="2651760"/>
            <a:ext cx="54864" cy="1097280"/>
          </a:xfrm>
          <a:prstGeom prst="rect">
            <a:avLst/>
          </a:prstGeom>
          <a:solidFill>
            <a:srgbClr val="DC2626"/>
          </a:solidFill>
          <a:ln/>
        </p:spPr>
        <p:txBody>
          <a:bodyPr/>
          <a:lstStyle/>
          <a:p>
            <a:endParaRPr lang="en-UA"/>
          </a:p>
        </p:txBody>
      </p:sp>
      <p:sp>
        <p:nvSpPr>
          <p:cNvPr id="15" name="Text 13"/>
          <p:cNvSpPr/>
          <p:nvPr/>
        </p:nvSpPr>
        <p:spPr>
          <a:xfrm>
            <a:off x="5029200" y="2697480"/>
            <a:ext cx="2743200" cy="274320"/>
          </a:xfrm>
          <a:prstGeom prst="rect">
            <a:avLst/>
          </a:prstGeom>
          <a:noFill/>
          <a:ln/>
        </p:spPr>
        <p:txBody>
          <a:bodyPr wrap="square" lIns="0" tIns="0" rIns="0" bIns="0" rtlCol="0" anchor="ctr"/>
          <a:lstStyle/>
          <a:p>
            <a:pPr marL="0" indent="0">
              <a:buNone/>
            </a:pPr>
            <a:r>
              <a:rPr lang="en-US" sz="1200" b="1" dirty="0">
                <a:solidFill>
                  <a:srgbClr val="DC2626"/>
                </a:solidFill>
                <a:latin typeface="Trebuchet MS" pitchFamily="34" charset="0"/>
                <a:ea typeface="Trebuchet MS" pitchFamily="34" charset="-122"/>
                <a:cs typeface="Trebuchet MS" pitchFamily="34" charset="-120"/>
              </a:rPr>
              <a:t>Where it fails</a:t>
            </a:r>
            <a:endParaRPr lang="en-US" sz="1200" dirty="0"/>
          </a:p>
        </p:txBody>
      </p:sp>
      <p:sp>
        <p:nvSpPr>
          <p:cNvPr id="16" name="Text 14"/>
          <p:cNvSpPr/>
          <p:nvPr/>
        </p:nvSpPr>
        <p:spPr>
          <a:xfrm>
            <a:off x="502920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HepTh LP AUC: 0.87, below TransE's 0.91. Extra bilinear flexibility adds parameters without useful signal on single-relation graph. NC: LogReg 0.26, RF 0.24 — worst NC of any method. Bilinear objective is even less aligned with class structure than translation.</a:t>
            </a:r>
            <a:endParaRPr lang="en-US" sz="1000" dirty="0"/>
          </a:p>
        </p:txBody>
      </p:sp>
      <p:sp>
        <p:nvSpPr>
          <p:cNvPr id="17" name="Shape 15"/>
          <p:cNvSpPr/>
          <p:nvPr/>
        </p:nvSpPr>
        <p:spPr>
          <a:xfrm>
            <a:off x="457200" y="3931920"/>
            <a:ext cx="8229600" cy="10058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931920"/>
            <a:ext cx="54864" cy="1005840"/>
          </a:xfrm>
          <a:prstGeom prst="rect">
            <a:avLst/>
          </a:prstGeom>
          <a:solidFill>
            <a:srgbClr val="7C3AED"/>
          </a:solidFill>
          <a:ln/>
        </p:spPr>
        <p:txBody>
          <a:bodyPr/>
          <a:lstStyle/>
          <a:p>
            <a:endParaRPr lang="en-UA"/>
          </a:p>
        </p:txBody>
      </p:sp>
      <p:sp>
        <p:nvSpPr>
          <p:cNvPr id="19" name="Text 17"/>
          <p:cNvSpPr/>
          <p:nvPr/>
        </p:nvSpPr>
        <p:spPr>
          <a:xfrm>
            <a:off x="731520" y="3977640"/>
            <a:ext cx="274320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Our results</a:t>
            </a:r>
            <a:endParaRPr lang="en-US" sz="1200" dirty="0"/>
          </a:p>
        </p:txBody>
      </p:sp>
      <p:sp>
        <p:nvSpPr>
          <p:cNvPr id="20" name="Text 18"/>
          <p:cNvSpPr/>
          <p:nvPr/>
        </p:nvSpPr>
        <p:spPr>
          <a:xfrm>
            <a:off x="731520" y="4251960"/>
            <a:ext cx="7772400" cy="59436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LP: HepTh AUC 0.87. NC: HepTh 0.26/0.24 (worst). Despite symmetric scoring matching symmetric co-authorship, TransE's rigid translation constraint provides better regularization. DistMult shines on multi-relational KGs, not here.</a:t>
            </a:r>
            <a:endParaRPr lang="en-US" sz="10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457200" y="228600"/>
            <a:ext cx="6400800" cy="411480"/>
          </a:xfrm>
          <a:prstGeom prst="rect">
            <a:avLst/>
          </a:prstGeom>
          <a:noFill/>
          <a:ln/>
        </p:spPr>
        <p:txBody>
          <a:bodyPr wrap="square" lIns="0" tIns="0" rIns="0" bIns="0" rtlCol="0" anchor="ctr"/>
          <a:lstStyle/>
          <a:p>
            <a:pPr marL="0" indent="0">
              <a:buNone/>
            </a:pPr>
            <a:r>
              <a:rPr lang="en-US" sz="2200" b="1" dirty="0">
                <a:solidFill>
                  <a:srgbClr val="1E293B"/>
                </a:solidFill>
                <a:latin typeface="Trebuchet MS" pitchFamily="34" charset="0"/>
                <a:ea typeface="Trebuchet MS" pitchFamily="34" charset="-122"/>
                <a:cs typeface="Trebuchet MS" pitchFamily="34" charset="-120"/>
              </a:rPr>
              <a:t>VGAE — Variational Graph Auto-Encoder</a:t>
            </a:r>
            <a:endParaRPr lang="en-US" sz="2200" dirty="0"/>
          </a:p>
        </p:txBody>
      </p:sp>
      <p:sp>
        <p:nvSpPr>
          <p:cNvPr id="3" name="Text 1"/>
          <p:cNvSpPr/>
          <p:nvPr/>
        </p:nvSpPr>
        <p:spPr>
          <a:xfrm>
            <a:off x="457200" y="594360"/>
            <a:ext cx="4572000" cy="256032"/>
          </a:xfrm>
          <a:prstGeom prst="rect">
            <a:avLst/>
          </a:prstGeom>
          <a:noFill/>
          <a:ln/>
        </p:spPr>
        <p:txBody>
          <a:bodyPr wrap="square" lIns="0" tIns="0" rIns="0" bIns="0" rtlCol="0" anchor="ctr"/>
          <a:lstStyle/>
          <a:p>
            <a:pPr marL="0" indent="0">
              <a:buNone/>
            </a:pPr>
            <a:r>
              <a:rPr lang="en-US" sz="1000" i="1" dirty="0">
                <a:solidFill>
                  <a:srgbClr val="94A3B8"/>
                </a:solidFill>
                <a:latin typeface="Calibri" pitchFamily="34" charset="0"/>
                <a:ea typeface="Calibri" pitchFamily="34" charset="-122"/>
                <a:cs typeface="Calibri" pitchFamily="34" charset="-120"/>
              </a:rPr>
              <a:t>Kipf &amp; Welling, 2016  (arXiv:1611.07308)</a:t>
            </a:r>
            <a:endParaRPr lang="en-US" sz="1000" dirty="0"/>
          </a:p>
        </p:txBody>
      </p:sp>
      <p:sp>
        <p:nvSpPr>
          <p:cNvPr id="4" name="Text 2"/>
          <p:cNvSpPr/>
          <p:nvPr/>
        </p:nvSpPr>
        <p:spPr>
          <a:xfrm>
            <a:off x="457200" y="960120"/>
            <a:ext cx="2743200" cy="228600"/>
          </a:xfrm>
          <a:prstGeom prst="rect">
            <a:avLst/>
          </a:prstGeom>
          <a:noFill/>
          <a:ln/>
        </p:spPr>
        <p:txBody>
          <a:bodyPr wrap="square" lIns="0" tIns="0" rIns="0" bIns="0" rtlCol="0" anchor="ctr"/>
          <a:lstStyle/>
          <a:p>
            <a:pPr marL="0" indent="0">
              <a:buNone/>
            </a:pPr>
            <a:r>
              <a:rPr lang="en-US" sz="1100" b="1" dirty="0">
                <a:solidFill>
                  <a:srgbClr val="047857"/>
                </a:solidFill>
                <a:latin typeface="Trebuchet MS" pitchFamily="34" charset="0"/>
                <a:ea typeface="Trebuchet MS" pitchFamily="34" charset="-122"/>
                <a:cs typeface="Trebuchet MS" pitchFamily="34" charset="-120"/>
              </a:rPr>
              <a:t>Architecture</a:t>
            </a:r>
            <a:endParaRPr lang="en-US" sz="1100" dirty="0"/>
          </a:p>
        </p:txBody>
      </p:sp>
      <p:sp>
        <p:nvSpPr>
          <p:cNvPr id="5" name="Shape 3"/>
          <p:cNvSpPr/>
          <p:nvPr/>
        </p:nvSpPr>
        <p:spPr>
          <a:xfrm>
            <a:off x="274320" y="1325880"/>
            <a:ext cx="1097280" cy="822960"/>
          </a:xfrm>
          <a:prstGeom prst="roundRect">
            <a:avLst>
              <a:gd name="adj" fmla="val 8889"/>
            </a:avLst>
          </a:prstGeom>
          <a:solidFill>
            <a:srgbClr val="1E293B"/>
          </a:solidFill>
          <a:ln/>
          <a:effectLst>
            <a:outerShdw blurRad="76200" dist="25400" dir="8100000" algn="bl" rotWithShape="0">
              <a:srgbClr val="000000">
                <a:alpha val="12000"/>
              </a:srgbClr>
            </a:outerShdw>
          </a:effectLst>
        </p:spPr>
        <p:txBody>
          <a:bodyPr/>
          <a:lstStyle/>
          <a:p>
            <a:endParaRPr lang="en-UA"/>
          </a:p>
        </p:txBody>
      </p:sp>
      <p:sp>
        <p:nvSpPr>
          <p:cNvPr id="6" name="Text 4"/>
          <p:cNvSpPr/>
          <p:nvPr/>
        </p:nvSpPr>
        <p:spPr>
          <a:xfrm>
            <a:off x="274320" y="1325880"/>
            <a:ext cx="1097280" cy="822960"/>
          </a:xfrm>
          <a:prstGeom prst="rect">
            <a:avLst/>
          </a:prstGeom>
          <a:noFill/>
          <a:ln/>
        </p:spPr>
        <p:txBody>
          <a:bodyPr wrap="square" lIns="38100" tIns="38100" rIns="38100" bIns="381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Input</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A + X</a:t>
            </a:r>
            <a:endParaRPr lang="en-US" sz="900" dirty="0"/>
          </a:p>
        </p:txBody>
      </p:sp>
      <p:sp>
        <p:nvSpPr>
          <p:cNvPr id="7" name="Text 5"/>
          <p:cNvSpPr/>
          <p:nvPr/>
        </p:nvSpPr>
        <p:spPr>
          <a:xfrm>
            <a:off x="274320" y="2176272"/>
            <a:ext cx="1097280" cy="320040"/>
          </a:xfrm>
          <a:prstGeom prst="rect">
            <a:avLst/>
          </a:prstGeom>
          <a:noFill/>
          <a:ln/>
        </p:spPr>
        <p:txBody>
          <a:bodyPr wrap="square" lIns="0" tIns="0" rIns="0" bIns="0" rtlCol="0" anchor="ctr"/>
          <a:lstStyle/>
          <a:p>
            <a:pPr marL="0" indent="0" algn="ctr">
              <a:buNone/>
            </a:pPr>
            <a:r>
              <a:rPr lang="en-US" sz="700" dirty="0">
                <a:solidFill>
                  <a:srgbClr val="94A3B8"/>
                </a:solidFill>
                <a:latin typeface="Calibri" pitchFamily="34" charset="0"/>
                <a:ea typeface="Calibri" pitchFamily="34" charset="-122"/>
                <a:cs typeface="Calibri" pitchFamily="34" charset="-120"/>
              </a:rPr>
              <a:t>adjacency</a:t>
            </a:r>
            <a:endParaRPr lang="en-US" sz="700" dirty="0"/>
          </a:p>
          <a:p>
            <a:pPr marL="0" indent="0" algn="ctr">
              <a:buNone/>
            </a:pPr>
            <a:r>
              <a:rPr lang="en-US" sz="700" dirty="0">
                <a:solidFill>
                  <a:srgbClr val="94A3B8"/>
                </a:solidFill>
                <a:latin typeface="Calibri" pitchFamily="34" charset="0"/>
                <a:ea typeface="Calibri" pitchFamily="34" charset="-122"/>
                <a:cs typeface="Calibri" pitchFamily="34" charset="-120"/>
              </a:rPr>
              <a:t>+ features</a:t>
            </a:r>
            <a:endParaRPr lang="en-US" sz="700" dirty="0"/>
          </a:p>
        </p:txBody>
      </p:sp>
      <p:sp>
        <p:nvSpPr>
          <p:cNvPr id="8" name="Shape 6"/>
          <p:cNvSpPr/>
          <p:nvPr/>
        </p:nvSpPr>
        <p:spPr>
          <a:xfrm>
            <a:off x="1417320" y="1719072"/>
            <a:ext cx="246888" cy="22860"/>
          </a:xfrm>
          <a:prstGeom prst="rect">
            <a:avLst/>
          </a:prstGeom>
          <a:solidFill>
            <a:srgbClr val="94A3B8"/>
          </a:solidFill>
          <a:ln/>
        </p:spPr>
        <p:txBody>
          <a:bodyPr/>
          <a:lstStyle/>
          <a:p>
            <a:endParaRPr lang="en-UA"/>
          </a:p>
        </p:txBody>
      </p:sp>
      <p:sp>
        <p:nvSpPr>
          <p:cNvPr id="9" name="Shape 7"/>
          <p:cNvSpPr/>
          <p:nvPr/>
        </p:nvSpPr>
        <p:spPr>
          <a:xfrm rot="5400000">
            <a:off x="1627632" y="1664208"/>
            <a:ext cx="109728" cy="128016"/>
          </a:xfrm>
          <a:prstGeom prst="triangle">
            <a:avLst/>
          </a:prstGeom>
          <a:solidFill>
            <a:srgbClr val="94A3B8"/>
          </a:solidFill>
          <a:ln/>
        </p:spPr>
        <p:txBody>
          <a:bodyPr/>
          <a:lstStyle/>
          <a:p>
            <a:endParaRPr lang="en-UA"/>
          </a:p>
        </p:txBody>
      </p:sp>
      <p:sp>
        <p:nvSpPr>
          <p:cNvPr id="10" name="Shape 8"/>
          <p:cNvSpPr/>
          <p:nvPr/>
        </p:nvSpPr>
        <p:spPr>
          <a:xfrm>
            <a:off x="1783080" y="1234440"/>
            <a:ext cx="1554480" cy="1005840"/>
          </a:xfrm>
          <a:prstGeom prst="roundRect">
            <a:avLst>
              <a:gd name="adj" fmla="val 7273"/>
            </a:avLst>
          </a:prstGeom>
          <a:solidFill>
            <a:srgbClr val="ECFDF5"/>
          </a:solidFill>
          <a:ln/>
          <a:effectLst>
            <a:outerShdw blurRad="76200" dist="25400" dir="8100000" algn="bl" rotWithShape="0">
              <a:srgbClr val="000000">
                <a:alpha val="12000"/>
              </a:srgbClr>
            </a:outerShdw>
          </a:effectLst>
        </p:spPr>
        <p:txBody>
          <a:bodyPr/>
          <a:lstStyle/>
          <a:p>
            <a:endParaRPr lang="en-UA"/>
          </a:p>
        </p:txBody>
      </p:sp>
      <p:sp>
        <p:nvSpPr>
          <p:cNvPr id="11" name="Shape 9"/>
          <p:cNvSpPr/>
          <p:nvPr/>
        </p:nvSpPr>
        <p:spPr>
          <a:xfrm>
            <a:off x="1783080" y="1234440"/>
            <a:ext cx="1554480" cy="36576"/>
          </a:xfrm>
          <a:prstGeom prst="rect">
            <a:avLst/>
          </a:prstGeom>
          <a:solidFill>
            <a:srgbClr val="047857"/>
          </a:solidFill>
          <a:ln/>
        </p:spPr>
        <p:txBody>
          <a:bodyPr/>
          <a:lstStyle/>
          <a:p>
            <a:endParaRPr lang="en-UA"/>
          </a:p>
        </p:txBody>
      </p:sp>
      <p:sp>
        <p:nvSpPr>
          <p:cNvPr id="12" name="Text 10"/>
          <p:cNvSpPr/>
          <p:nvPr/>
        </p:nvSpPr>
        <p:spPr>
          <a:xfrm>
            <a:off x="1783080" y="1280160"/>
            <a:ext cx="1554480" cy="228600"/>
          </a:xfrm>
          <a:prstGeom prst="rect">
            <a:avLst/>
          </a:prstGeom>
          <a:noFill/>
          <a:ln/>
        </p:spPr>
        <p:txBody>
          <a:bodyPr wrap="square" lIns="0" tIns="0" rIns="0" bIns="0" rtlCol="0" anchor="ctr"/>
          <a:lstStyle/>
          <a:p>
            <a:pPr marL="0" indent="0" algn="ctr">
              <a:buNone/>
            </a:pPr>
            <a:r>
              <a:rPr lang="en-US" sz="900" b="1" dirty="0">
                <a:solidFill>
                  <a:srgbClr val="047857"/>
                </a:solidFill>
                <a:latin typeface="Trebuchet MS" pitchFamily="34" charset="0"/>
                <a:ea typeface="Trebuchet MS" pitchFamily="34" charset="-122"/>
                <a:cs typeface="Trebuchet MS" pitchFamily="34" charset="-120"/>
              </a:rPr>
              <a:t>GCN Encoder</a:t>
            </a:r>
            <a:endParaRPr lang="en-US" sz="900" dirty="0"/>
          </a:p>
        </p:txBody>
      </p:sp>
      <p:sp>
        <p:nvSpPr>
          <p:cNvPr id="13" name="Text 11"/>
          <p:cNvSpPr/>
          <p:nvPr/>
        </p:nvSpPr>
        <p:spPr>
          <a:xfrm>
            <a:off x="1828800" y="1508760"/>
            <a:ext cx="1463040" cy="274320"/>
          </a:xfrm>
          <a:prstGeom prst="rect">
            <a:avLst/>
          </a:prstGeom>
          <a:noFill/>
          <a:ln/>
        </p:spPr>
        <p:txBody>
          <a:bodyPr wrap="square" lIns="0" tIns="0" rIns="0" bIns="0" rtlCol="0" anchor="ctr"/>
          <a:lstStyle/>
          <a:p>
            <a:pPr marL="0" indent="0" algn="ctr">
              <a:buNone/>
            </a:pPr>
            <a:r>
              <a:rPr lang="en-US" sz="750" dirty="0">
                <a:solidFill>
                  <a:srgbClr val="475569"/>
                </a:solidFill>
                <a:latin typeface="Calibri" pitchFamily="34" charset="0"/>
                <a:ea typeface="Calibri" pitchFamily="34" charset="-122"/>
                <a:cs typeface="Calibri" pitchFamily="34" charset="-120"/>
              </a:rPr>
              <a:t>Layer 1: shared</a:t>
            </a:r>
            <a:endParaRPr lang="en-US" sz="750" dirty="0"/>
          </a:p>
          <a:p>
            <a:pPr marL="0" indent="0" algn="ctr">
              <a:buNone/>
            </a:pPr>
            <a:r>
              <a:rPr lang="en-US" sz="750" dirty="0">
                <a:solidFill>
                  <a:srgbClr val="475569"/>
                </a:solidFill>
                <a:latin typeface="Calibri" pitchFamily="34" charset="0"/>
                <a:ea typeface="Calibri" pitchFamily="34" charset="-122"/>
                <a:cs typeface="Calibri" pitchFamily="34" charset="-120"/>
              </a:rPr>
              <a:t>GCN(A, X) → H</a:t>
            </a:r>
            <a:endParaRPr lang="en-US" sz="750" dirty="0"/>
          </a:p>
        </p:txBody>
      </p:sp>
      <p:sp>
        <p:nvSpPr>
          <p:cNvPr id="14" name="Text 12"/>
          <p:cNvSpPr/>
          <p:nvPr/>
        </p:nvSpPr>
        <p:spPr>
          <a:xfrm>
            <a:off x="1828800" y="1810512"/>
            <a:ext cx="1463040" cy="320040"/>
          </a:xfrm>
          <a:prstGeom prst="rect">
            <a:avLst/>
          </a:prstGeom>
          <a:noFill/>
          <a:ln/>
        </p:spPr>
        <p:txBody>
          <a:bodyPr wrap="square" lIns="0" tIns="0" rIns="0" bIns="0" rtlCol="0" anchor="ctr"/>
          <a:lstStyle/>
          <a:p>
            <a:pPr marL="0" indent="0" algn="ctr">
              <a:buNone/>
            </a:pPr>
            <a:r>
              <a:rPr lang="en-US" sz="750" b="1" dirty="0">
                <a:solidFill>
                  <a:srgbClr val="1E293B"/>
                </a:solidFill>
                <a:latin typeface="Calibri" pitchFamily="34" charset="0"/>
                <a:ea typeface="Calibri" pitchFamily="34" charset="-122"/>
                <a:cs typeface="Calibri" pitchFamily="34" charset="-120"/>
              </a:rPr>
              <a:t>Layer 2a: GCN → μ</a:t>
            </a:r>
            <a:endParaRPr lang="en-US" sz="750" dirty="0"/>
          </a:p>
          <a:p>
            <a:pPr marL="0" indent="0" algn="ctr">
              <a:buNone/>
            </a:pPr>
            <a:r>
              <a:rPr lang="en-US" sz="750" b="1" dirty="0">
                <a:solidFill>
                  <a:srgbClr val="1E293B"/>
                </a:solidFill>
                <a:latin typeface="Calibri" pitchFamily="34" charset="0"/>
                <a:ea typeface="Calibri" pitchFamily="34" charset="-122"/>
                <a:cs typeface="Calibri" pitchFamily="34" charset="-120"/>
              </a:rPr>
              <a:t>Layer 2b: GCN → log σ²</a:t>
            </a:r>
            <a:endParaRPr lang="en-US" sz="750" dirty="0"/>
          </a:p>
        </p:txBody>
      </p:sp>
      <p:sp>
        <p:nvSpPr>
          <p:cNvPr id="15" name="Shape 13"/>
          <p:cNvSpPr/>
          <p:nvPr/>
        </p:nvSpPr>
        <p:spPr>
          <a:xfrm>
            <a:off x="3383280" y="1719072"/>
            <a:ext cx="246888" cy="22860"/>
          </a:xfrm>
          <a:prstGeom prst="rect">
            <a:avLst/>
          </a:prstGeom>
          <a:solidFill>
            <a:srgbClr val="94A3B8"/>
          </a:solidFill>
          <a:ln/>
        </p:spPr>
        <p:txBody>
          <a:bodyPr/>
          <a:lstStyle/>
          <a:p>
            <a:endParaRPr lang="en-UA"/>
          </a:p>
        </p:txBody>
      </p:sp>
      <p:sp>
        <p:nvSpPr>
          <p:cNvPr id="16" name="Shape 14"/>
          <p:cNvSpPr/>
          <p:nvPr/>
        </p:nvSpPr>
        <p:spPr>
          <a:xfrm rot="5400000">
            <a:off x="3593592" y="1664208"/>
            <a:ext cx="109728" cy="128016"/>
          </a:xfrm>
          <a:prstGeom prst="triangle">
            <a:avLst/>
          </a:prstGeom>
          <a:solidFill>
            <a:srgbClr val="94A3B8"/>
          </a:solidFill>
          <a:ln/>
        </p:spPr>
        <p:txBody>
          <a:bodyPr/>
          <a:lstStyle/>
          <a:p>
            <a:endParaRPr lang="en-UA"/>
          </a:p>
        </p:txBody>
      </p:sp>
      <p:sp>
        <p:nvSpPr>
          <p:cNvPr id="17" name="Shape 15"/>
          <p:cNvSpPr/>
          <p:nvPr/>
        </p:nvSpPr>
        <p:spPr>
          <a:xfrm>
            <a:off x="3749040" y="1280160"/>
            <a:ext cx="1371600" cy="914400"/>
          </a:xfrm>
          <a:prstGeom prst="roundRect">
            <a:avLst>
              <a:gd name="adj" fmla="val 8000"/>
            </a:avLst>
          </a:prstGeom>
          <a:solidFill>
            <a:srgbClr val="FFF7ED"/>
          </a:solidFill>
          <a:ln/>
          <a:effectLst>
            <a:outerShdw blurRad="76200" dist="25400" dir="8100000" algn="bl" rotWithShape="0">
              <a:srgbClr val="000000">
                <a:alpha val="12000"/>
              </a:srgbClr>
            </a:outerShdw>
          </a:effectLst>
        </p:spPr>
        <p:txBody>
          <a:bodyPr/>
          <a:lstStyle/>
          <a:p>
            <a:endParaRPr lang="en-UA"/>
          </a:p>
        </p:txBody>
      </p:sp>
      <p:sp>
        <p:nvSpPr>
          <p:cNvPr id="18" name="Text 16"/>
          <p:cNvSpPr/>
          <p:nvPr/>
        </p:nvSpPr>
        <p:spPr>
          <a:xfrm>
            <a:off x="3749040" y="1325880"/>
            <a:ext cx="1371600" cy="228600"/>
          </a:xfrm>
          <a:prstGeom prst="rect">
            <a:avLst/>
          </a:prstGeom>
          <a:noFill/>
          <a:ln/>
        </p:spPr>
        <p:txBody>
          <a:bodyPr wrap="square" lIns="0" tIns="0" rIns="0" bIns="0" rtlCol="0" anchor="ctr"/>
          <a:lstStyle/>
          <a:p>
            <a:pPr marL="0" indent="0" algn="ctr">
              <a:buNone/>
            </a:pPr>
            <a:r>
              <a:rPr lang="en-US" sz="900" b="1" dirty="0">
                <a:solidFill>
                  <a:srgbClr val="EA580C"/>
                </a:solidFill>
                <a:latin typeface="Trebuchet MS" pitchFamily="34" charset="0"/>
                <a:ea typeface="Trebuchet MS" pitchFamily="34" charset="-122"/>
                <a:cs typeface="Trebuchet MS" pitchFamily="34" charset="-120"/>
              </a:rPr>
              <a:t>Sample z</a:t>
            </a:r>
            <a:endParaRPr lang="en-US" sz="900" dirty="0"/>
          </a:p>
        </p:txBody>
      </p:sp>
      <p:sp>
        <p:nvSpPr>
          <p:cNvPr id="19" name="Text 17"/>
          <p:cNvSpPr/>
          <p:nvPr/>
        </p:nvSpPr>
        <p:spPr>
          <a:xfrm>
            <a:off x="3749040" y="1572768"/>
            <a:ext cx="1371600" cy="320040"/>
          </a:xfrm>
          <a:prstGeom prst="rect">
            <a:avLst/>
          </a:prstGeom>
          <a:noFill/>
          <a:ln/>
        </p:spPr>
        <p:txBody>
          <a:bodyPr wrap="square" lIns="0" tIns="0" rIns="0" bIns="0" rtlCol="0" anchor="ctr"/>
          <a:lstStyle/>
          <a:p>
            <a:pPr marL="0" indent="0" algn="ctr">
              <a:buNone/>
            </a:pPr>
            <a:r>
              <a:rPr lang="en-US" sz="850" b="1" dirty="0">
                <a:solidFill>
                  <a:srgbClr val="1E293B"/>
                </a:solidFill>
                <a:latin typeface="Calibri" pitchFamily="34" charset="0"/>
                <a:ea typeface="Calibri" pitchFamily="34" charset="-122"/>
                <a:cs typeface="Calibri" pitchFamily="34" charset="-120"/>
              </a:rPr>
              <a:t>z = μ + σ ⊙ ε</a:t>
            </a:r>
            <a:endParaRPr lang="en-US" sz="850" dirty="0"/>
          </a:p>
          <a:p>
            <a:pPr marL="0" indent="0" algn="ctr">
              <a:buNone/>
            </a:pPr>
            <a:r>
              <a:rPr lang="en-US" sz="850" b="1" dirty="0">
                <a:solidFill>
                  <a:srgbClr val="1E293B"/>
                </a:solidFill>
                <a:latin typeface="Calibri" pitchFamily="34" charset="0"/>
                <a:ea typeface="Calibri" pitchFamily="34" charset="-122"/>
                <a:cs typeface="Calibri" pitchFamily="34" charset="-120"/>
              </a:rPr>
              <a:t>ε ~ N(0, I)</a:t>
            </a:r>
            <a:endParaRPr lang="en-US" sz="850" dirty="0"/>
          </a:p>
        </p:txBody>
      </p:sp>
      <p:sp>
        <p:nvSpPr>
          <p:cNvPr id="20" name="Text 18"/>
          <p:cNvSpPr/>
          <p:nvPr/>
        </p:nvSpPr>
        <p:spPr>
          <a:xfrm>
            <a:off x="3749040" y="1901952"/>
            <a:ext cx="1371600" cy="228600"/>
          </a:xfrm>
          <a:prstGeom prst="rect">
            <a:avLst/>
          </a:prstGeom>
          <a:noFill/>
          <a:ln/>
        </p:spPr>
        <p:txBody>
          <a:bodyPr wrap="square" lIns="0" tIns="0" rIns="0" bIns="0" rtlCol="0" anchor="ctr"/>
          <a:lstStyle/>
          <a:p>
            <a:pPr marL="0" indent="0" algn="ctr">
              <a:buNone/>
            </a:pPr>
            <a:r>
              <a:rPr lang="en-US" sz="700" i="1" dirty="0">
                <a:solidFill>
                  <a:srgbClr val="94A3B8"/>
                </a:solidFill>
                <a:latin typeface="Calibri" pitchFamily="34" charset="0"/>
                <a:ea typeface="Calibri" pitchFamily="34" charset="-122"/>
                <a:cs typeface="Calibri" pitchFamily="34" charset="-120"/>
              </a:rPr>
              <a:t>reparametrization</a:t>
            </a:r>
            <a:endParaRPr lang="en-US" sz="700" dirty="0"/>
          </a:p>
          <a:p>
            <a:pPr marL="0" indent="0" algn="ctr">
              <a:buNone/>
            </a:pPr>
            <a:r>
              <a:rPr lang="en-US" sz="700" i="1" dirty="0">
                <a:solidFill>
                  <a:srgbClr val="94A3B8"/>
                </a:solidFill>
                <a:latin typeface="Calibri" pitchFamily="34" charset="0"/>
                <a:ea typeface="Calibri" pitchFamily="34" charset="-122"/>
                <a:cs typeface="Calibri" pitchFamily="34" charset="-120"/>
              </a:rPr>
              <a:t>trick</a:t>
            </a:r>
            <a:endParaRPr lang="en-US" sz="700" dirty="0"/>
          </a:p>
        </p:txBody>
      </p:sp>
      <p:sp>
        <p:nvSpPr>
          <p:cNvPr id="21" name="Shape 19"/>
          <p:cNvSpPr/>
          <p:nvPr/>
        </p:nvSpPr>
        <p:spPr>
          <a:xfrm>
            <a:off x="5166360" y="1719072"/>
            <a:ext cx="246888" cy="22860"/>
          </a:xfrm>
          <a:prstGeom prst="rect">
            <a:avLst/>
          </a:prstGeom>
          <a:solidFill>
            <a:srgbClr val="94A3B8"/>
          </a:solidFill>
          <a:ln/>
        </p:spPr>
        <p:txBody>
          <a:bodyPr/>
          <a:lstStyle/>
          <a:p>
            <a:endParaRPr lang="en-UA"/>
          </a:p>
        </p:txBody>
      </p:sp>
      <p:sp>
        <p:nvSpPr>
          <p:cNvPr id="22" name="Shape 20"/>
          <p:cNvSpPr/>
          <p:nvPr/>
        </p:nvSpPr>
        <p:spPr>
          <a:xfrm rot="5400000">
            <a:off x="5376672" y="1664208"/>
            <a:ext cx="109728" cy="128016"/>
          </a:xfrm>
          <a:prstGeom prst="triangle">
            <a:avLst/>
          </a:prstGeom>
          <a:solidFill>
            <a:srgbClr val="94A3B8"/>
          </a:solidFill>
          <a:ln/>
        </p:spPr>
        <p:txBody>
          <a:bodyPr/>
          <a:lstStyle/>
          <a:p>
            <a:endParaRPr lang="en-UA"/>
          </a:p>
        </p:txBody>
      </p:sp>
      <p:sp>
        <p:nvSpPr>
          <p:cNvPr id="23" name="Shape 21"/>
          <p:cNvSpPr/>
          <p:nvPr/>
        </p:nvSpPr>
        <p:spPr>
          <a:xfrm>
            <a:off x="5532120" y="1280160"/>
            <a:ext cx="1463040" cy="914400"/>
          </a:xfrm>
          <a:prstGeom prst="roundRect">
            <a:avLst>
              <a:gd name="adj" fmla="val 8000"/>
            </a:avLst>
          </a:prstGeom>
          <a:solidFill>
            <a:srgbClr val="000000"/>
          </a:solidFill>
          <a:ln/>
          <a:effectLst>
            <a:outerShdw blurRad="76200" dist="25400" dir="8100000" algn="bl" rotWithShape="0">
              <a:srgbClr val="000000">
                <a:alpha val="12000"/>
              </a:srgbClr>
            </a:outerShdw>
          </a:effectLst>
        </p:spPr>
        <p:txBody>
          <a:bodyPr/>
          <a:lstStyle/>
          <a:p>
            <a:endParaRPr lang="en-UA"/>
          </a:p>
        </p:txBody>
      </p:sp>
      <p:sp>
        <p:nvSpPr>
          <p:cNvPr id="24" name="Text 22"/>
          <p:cNvSpPr/>
          <p:nvPr/>
        </p:nvSpPr>
        <p:spPr>
          <a:xfrm>
            <a:off x="5532120" y="1325880"/>
            <a:ext cx="1463040" cy="228600"/>
          </a:xfrm>
          <a:prstGeom prst="rect">
            <a:avLst/>
          </a:prstGeom>
          <a:noFill/>
          <a:ln/>
        </p:spPr>
        <p:txBody>
          <a:bodyPr wrap="square" lIns="0" tIns="0" rIns="0" bIns="0" rtlCol="0" anchor="ctr"/>
          <a:lstStyle/>
          <a:p>
            <a:pPr marL="0" indent="0" algn="ctr">
              <a:buNone/>
            </a:pPr>
            <a:r>
              <a:rPr lang="en-US" sz="900" b="1" dirty="0">
                <a:solidFill>
                  <a:srgbClr val="7C3AED"/>
                </a:solidFill>
                <a:latin typeface="Trebuchet MS" pitchFamily="34" charset="0"/>
                <a:ea typeface="Trebuchet MS" pitchFamily="34" charset="-122"/>
                <a:cs typeface="Trebuchet MS" pitchFamily="34" charset="-120"/>
              </a:rPr>
              <a:t>Decoder</a:t>
            </a:r>
            <a:endParaRPr lang="en-US" sz="900" dirty="0"/>
          </a:p>
        </p:txBody>
      </p:sp>
      <p:sp>
        <p:nvSpPr>
          <p:cNvPr id="25" name="Text 23"/>
          <p:cNvSpPr/>
          <p:nvPr/>
        </p:nvSpPr>
        <p:spPr>
          <a:xfrm>
            <a:off x="5532120" y="1581912"/>
            <a:ext cx="1463040" cy="274320"/>
          </a:xfrm>
          <a:prstGeom prst="rect">
            <a:avLst/>
          </a:prstGeom>
          <a:noFill/>
          <a:ln/>
        </p:spPr>
        <p:txBody>
          <a:bodyPr wrap="square" lIns="0" tIns="0" rIns="0" bIns="0" rtlCol="0" anchor="ctr"/>
          <a:lstStyle/>
          <a:p>
            <a:pPr marL="0" indent="0" algn="ctr">
              <a:buNone/>
            </a:pPr>
            <a:r>
              <a:rPr lang="en-US" sz="1100" b="1" dirty="0">
                <a:solidFill>
                  <a:schemeClr val="bg1"/>
                </a:solidFill>
                <a:latin typeface="Calibri" pitchFamily="34" charset="0"/>
                <a:ea typeface="Calibri" pitchFamily="34" charset="-122"/>
                <a:cs typeface="Calibri" pitchFamily="34" charset="-120"/>
              </a:rPr>
              <a:t>Â = σ(Z Zᵀ)</a:t>
            </a:r>
            <a:endParaRPr lang="en-US" sz="1100" dirty="0">
              <a:solidFill>
                <a:schemeClr val="bg1"/>
              </a:solidFill>
            </a:endParaRPr>
          </a:p>
        </p:txBody>
      </p:sp>
      <p:sp>
        <p:nvSpPr>
          <p:cNvPr id="26" name="Text 24"/>
          <p:cNvSpPr/>
          <p:nvPr/>
        </p:nvSpPr>
        <p:spPr>
          <a:xfrm>
            <a:off x="5532120" y="1874520"/>
            <a:ext cx="1463040" cy="256032"/>
          </a:xfrm>
          <a:prstGeom prst="rect">
            <a:avLst/>
          </a:prstGeom>
          <a:noFill/>
          <a:ln/>
        </p:spPr>
        <p:txBody>
          <a:bodyPr wrap="square" lIns="0" tIns="0" rIns="0" bIns="0" rtlCol="0" anchor="ctr"/>
          <a:lstStyle/>
          <a:p>
            <a:pPr marL="0" indent="0" algn="ctr">
              <a:buNone/>
            </a:pPr>
            <a:r>
              <a:rPr lang="en-US" sz="700" i="1" dirty="0">
                <a:solidFill>
                  <a:srgbClr val="94A3B8"/>
                </a:solidFill>
                <a:latin typeface="Calibri" pitchFamily="34" charset="0"/>
                <a:ea typeface="Calibri" pitchFamily="34" charset="-122"/>
                <a:cs typeface="Calibri" pitchFamily="34" charset="-120"/>
              </a:rPr>
              <a:t>inner product</a:t>
            </a:r>
            <a:endParaRPr lang="en-US" sz="700" dirty="0"/>
          </a:p>
          <a:p>
            <a:pPr marL="0" indent="0" algn="ctr">
              <a:buNone/>
            </a:pPr>
            <a:r>
              <a:rPr lang="en-US" sz="700" i="1" dirty="0">
                <a:solidFill>
                  <a:srgbClr val="94A3B8"/>
                </a:solidFill>
                <a:latin typeface="Calibri" pitchFamily="34" charset="0"/>
                <a:ea typeface="Calibri" pitchFamily="34" charset="-122"/>
                <a:cs typeface="Calibri" pitchFamily="34" charset="-120"/>
              </a:rPr>
              <a:t>of latent vectors</a:t>
            </a:r>
            <a:endParaRPr lang="en-US" sz="700" dirty="0"/>
          </a:p>
        </p:txBody>
      </p:sp>
      <p:sp>
        <p:nvSpPr>
          <p:cNvPr id="27" name="Shape 25"/>
          <p:cNvSpPr/>
          <p:nvPr/>
        </p:nvSpPr>
        <p:spPr>
          <a:xfrm>
            <a:off x="7040880" y="1719072"/>
            <a:ext cx="246888" cy="22860"/>
          </a:xfrm>
          <a:prstGeom prst="rect">
            <a:avLst/>
          </a:prstGeom>
          <a:solidFill>
            <a:srgbClr val="94A3B8"/>
          </a:solidFill>
          <a:ln/>
        </p:spPr>
        <p:txBody>
          <a:bodyPr/>
          <a:lstStyle/>
          <a:p>
            <a:endParaRPr lang="en-UA"/>
          </a:p>
        </p:txBody>
      </p:sp>
      <p:sp>
        <p:nvSpPr>
          <p:cNvPr id="28" name="Shape 26"/>
          <p:cNvSpPr/>
          <p:nvPr/>
        </p:nvSpPr>
        <p:spPr>
          <a:xfrm rot="5400000">
            <a:off x="7251192" y="1664208"/>
            <a:ext cx="109728" cy="128016"/>
          </a:xfrm>
          <a:prstGeom prst="triangle">
            <a:avLst/>
          </a:prstGeom>
          <a:solidFill>
            <a:srgbClr val="94A3B8"/>
          </a:solidFill>
          <a:ln/>
        </p:spPr>
        <p:txBody>
          <a:bodyPr/>
          <a:lstStyle/>
          <a:p>
            <a:endParaRPr lang="en-UA"/>
          </a:p>
        </p:txBody>
      </p:sp>
      <p:sp>
        <p:nvSpPr>
          <p:cNvPr id="29" name="Shape 27"/>
          <p:cNvSpPr/>
          <p:nvPr/>
        </p:nvSpPr>
        <p:spPr>
          <a:xfrm>
            <a:off x="7406640" y="1325880"/>
            <a:ext cx="1188720" cy="822960"/>
          </a:xfrm>
          <a:prstGeom prst="roundRect">
            <a:avLst>
              <a:gd name="adj" fmla="val 8889"/>
            </a:avLst>
          </a:prstGeom>
          <a:solidFill>
            <a:srgbClr val="047857"/>
          </a:solidFill>
          <a:ln/>
          <a:effectLst>
            <a:outerShdw blurRad="76200" dist="25400" dir="8100000" algn="bl" rotWithShape="0">
              <a:srgbClr val="000000">
                <a:alpha val="12000"/>
              </a:srgbClr>
            </a:outerShdw>
          </a:effectLst>
        </p:spPr>
        <p:txBody>
          <a:bodyPr/>
          <a:lstStyle/>
          <a:p>
            <a:endParaRPr lang="en-UA"/>
          </a:p>
        </p:txBody>
      </p:sp>
      <p:sp>
        <p:nvSpPr>
          <p:cNvPr id="30" name="Text 28"/>
          <p:cNvSpPr/>
          <p:nvPr/>
        </p:nvSpPr>
        <p:spPr>
          <a:xfrm>
            <a:off x="7406640" y="1325880"/>
            <a:ext cx="1188720" cy="822960"/>
          </a:xfrm>
          <a:prstGeom prst="rect">
            <a:avLst/>
          </a:prstGeom>
          <a:noFill/>
          <a:ln/>
        </p:spPr>
        <p:txBody>
          <a:bodyPr wrap="square" lIns="38100" tIns="38100" rIns="38100" bIns="38100" rtlCol="0" anchor="ctr"/>
          <a:lstStyle/>
          <a:p>
            <a:pPr marL="0" indent="0" algn="ctr">
              <a:buNone/>
            </a:pPr>
            <a:r>
              <a:rPr lang="en-US" sz="850" b="1" dirty="0">
                <a:solidFill>
                  <a:srgbClr val="FFFFFF"/>
                </a:solidFill>
                <a:latin typeface="Calibri" pitchFamily="34" charset="0"/>
                <a:ea typeface="Calibri" pitchFamily="34" charset="-122"/>
                <a:cs typeface="Calibri" pitchFamily="34" charset="-120"/>
              </a:rPr>
              <a:t>Â</a:t>
            </a:r>
            <a:endParaRPr lang="en-US" sz="850" dirty="0"/>
          </a:p>
          <a:p>
            <a:pPr marL="0" indent="0" algn="ctr">
              <a:buNone/>
            </a:pPr>
            <a:r>
              <a:rPr lang="en-US" sz="850" b="1" dirty="0">
                <a:solidFill>
                  <a:srgbClr val="FFFFFF"/>
                </a:solidFill>
                <a:latin typeface="Calibri" pitchFamily="34" charset="0"/>
                <a:ea typeface="Calibri" pitchFamily="34" charset="-122"/>
                <a:cs typeface="Calibri" pitchFamily="34" charset="-120"/>
              </a:rPr>
              <a:t>reconstructed</a:t>
            </a:r>
            <a:endParaRPr lang="en-US" sz="850" dirty="0"/>
          </a:p>
          <a:p>
            <a:pPr marL="0" indent="0" algn="ctr">
              <a:buNone/>
            </a:pPr>
            <a:r>
              <a:rPr lang="en-US" sz="850" b="1" dirty="0">
                <a:solidFill>
                  <a:srgbClr val="FFFFFF"/>
                </a:solidFill>
                <a:latin typeface="Calibri" pitchFamily="34" charset="0"/>
                <a:ea typeface="Calibri" pitchFamily="34" charset="-122"/>
                <a:cs typeface="Calibri" pitchFamily="34" charset="-120"/>
              </a:rPr>
              <a:t>adjacency</a:t>
            </a:r>
            <a:endParaRPr lang="en-US" sz="850" dirty="0"/>
          </a:p>
        </p:txBody>
      </p:sp>
      <p:sp>
        <p:nvSpPr>
          <p:cNvPr id="31" name="Shape 29"/>
          <p:cNvSpPr/>
          <p:nvPr/>
        </p:nvSpPr>
        <p:spPr>
          <a:xfrm>
            <a:off x="274320" y="2651760"/>
            <a:ext cx="420624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32" name="Shape 30"/>
          <p:cNvSpPr/>
          <p:nvPr/>
        </p:nvSpPr>
        <p:spPr>
          <a:xfrm>
            <a:off x="274320" y="2651760"/>
            <a:ext cx="54864" cy="1097280"/>
          </a:xfrm>
          <a:prstGeom prst="rect">
            <a:avLst/>
          </a:prstGeom>
          <a:solidFill>
            <a:srgbClr val="EA580C"/>
          </a:solidFill>
          <a:ln/>
        </p:spPr>
        <p:txBody>
          <a:bodyPr/>
          <a:lstStyle/>
          <a:p>
            <a:endParaRPr lang="en-UA"/>
          </a:p>
        </p:txBody>
      </p:sp>
      <p:sp>
        <p:nvSpPr>
          <p:cNvPr id="33" name="Text 31"/>
          <p:cNvSpPr/>
          <p:nvPr/>
        </p:nvSpPr>
        <p:spPr>
          <a:xfrm>
            <a:off x="502920" y="2697480"/>
            <a:ext cx="1828800" cy="228600"/>
          </a:xfrm>
          <a:prstGeom prst="rect">
            <a:avLst/>
          </a:prstGeom>
          <a:noFill/>
          <a:ln/>
        </p:spPr>
        <p:txBody>
          <a:bodyPr wrap="square" lIns="0" tIns="0" rIns="0" bIns="0" rtlCol="0" anchor="ctr"/>
          <a:lstStyle/>
          <a:p>
            <a:pPr marL="0" indent="0">
              <a:buNone/>
            </a:pPr>
            <a:r>
              <a:rPr lang="en-US" sz="1100" b="1" dirty="0">
                <a:solidFill>
                  <a:srgbClr val="1E293B"/>
                </a:solidFill>
                <a:latin typeface="Trebuchet MS" pitchFamily="34" charset="0"/>
                <a:ea typeface="Trebuchet MS" pitchFamily="34" charset="-122"/>
                <a:cs typeface="Trebuchet MS" pitchFamily="34" charset="-120"/>
              </a:rPr>
              <a:t>Loss function</a:t>
            </a:r>
            <a:endParaRPr lang="en-US" sz="1100" dirty="0"/>
          </a:p>
        </p:txBody>
      </p:sp>
      <p:sp>
        <p:nvSpPr>
          <p:cNvPr id="34" name="Text 32"/>
          <p:cNvSpPr/>
          <p:nvPr/>
        </p:nvSpPr>
        <p:spPr>
          <a:xfrm>
            <a:off x="502920" y="2971800"/>
            <a:ext cx="3749040" cy="320040"/>
          </a:xfrm>
          <a:prstGeom prst="rect">
            <a:avLst/>
          </a:prstGeom>
          <a:noFill/>
          <a:ln/>
        </p:spPr>
        <p:txBody>
          <a:bodyPr wrap="square" lIns="0" tIns="0" rIns="0" bIns="0" rtlCol="0" anchor="ctr"/>
          <a:lstStyle/>
          <a:p>
            <a:pPr marL="0" indent="0">
              <a:buNone/>
            </a:pPr>
            <a:r>
              <a:rPr lang="en-US" sz="1200" b="1" dirty="0">
                <a:solidFill>
                  <a:srgbClr val="1E293B"/>
                </a:solidFill>
                <a:latin typeface="Calibri" pitchFamily="34" charset="0"/>
                <a:ea typeface="Calibri" pitchFamily="34" charset="-122"/>
                <a:cs typeface="Calibri" pitchFamily="34" charset="-120"/>
              </a:rPr>
              <a:t>L  =  BCE(A, Â)  +  KL[ q(Z|X,A) || p(Z) ]</a:t>
            </a:r>
            <a:endParaRPr lang="en-US" sz="1200" dirty="0"/>
          </a:p>
        </p:txBody>
      </p:sp>
      <p:sp>
        <p:nvSpPr>
          <p:cNvPr id="35" name="Text 33"/>
          <p:cNvSpPr/>
          <p:nvPr/>
        </p:nvSpPr>
        <p:spPr>
          <a:xfrm>
            <a:off x="502920" y="3291840"/>
            <a:ext cx="3749040" cy="411480"/>
          </a:xfrm>
          <a:prstGeom prst="rect">
            <a:avLst/>
          </a:prstGeom>
          <a:noFill/>
          <a:ln/>
        </p:spPr>
        <p:txBody>
          <a:bodyPr wrap="square" lIns="0" tIns="0" rIns="0" bIns="0" rtlCol="0" anchor="ctr"/>
          <a:lstStyle/>
          <a:p>
            <a:pPr marL="0" indent="0">
              <a:lnSpc>
                <a:spcPct val="130000"/>
              </a:lnSpc>
              <a:buNone/>
            </a:pPr>
            <a:r>
              <a:rPr lang="en-US" sz="900" b="1" dirty="0">
                <a:solidFill>
                  <a:srgbClr val="047857"/>
                </a:solidFill>
                <a:latin typeface="Calibri" pitchFamily="34" charset="0"/>
                <a:ea typeface="Calibri" pitchFamily="34" charset="-122"/>
                <a:cs typeface="Calibri" pitchFamily="34" charset="-120"/>
              </a:rPr>
              <a:t>Reconstruction: </a:t>
            </a:r>
            <a:r>
              <a:rPr lang="en-US" sz="900" dirty="0">
                <a:solidFill>
                  <a:srgbClr val="475569"/>
                </a:solidFill>
                <a:latin typeface="Calibri" pitchFamily="34" charset="0"/>
                <a:ea typeface="Calibri" pitchFamily="34" charset="-122"/>
                <a:cs typeface="Calibri" pitchFamily="34" charset="-120"/>
              </a:rPr>
              <a:t>did we predict the correct edges?</a:t>
            </a:r>
            <a:endParaRPr lang="en-US" sz="900" dirty="0"/>
          </a:p>
          <a:p>
            <a:pPr marL="0" indent="0">
              <a:lnSpc>
                <a:spcPct val="130000"/>
              </a:lnSpc>
              <a:buNone/>
            </a:pPr>
            <a:r>
              <a:rPr lang="en-US" sz="900" b="1" dirty="0">
                <a:solidFill>
                  <a:srgbClr val="7C3AED"/>
                </a:solidFill>
                <a:latin typeface="Calibri" pitchFamily="34" charset="0"/>
                <a:ea typeface="Calibri" pitchFamily="34" charset="-122"/>
                <a:cs typeface="Calibri" pitchFamily="34" charset="-120"/>
              </a:rPr>
              <a:t>Regularizer: </a:t>
            </a:r>
            <a:endParaRPr lang="en-US" sz="900" dirty="0"/>
          </a:p>
          <a:p>
            <a:pPr marL="0" indent="0">
              <a:lnSpc>
                <a:spcPct val="130000"/>
              </a:lnSpc>
              <a:buNone/>
            </a:pPr>
            <a:r>
              <a:rPr lang="en-US" sz="900" dirty="0">
                <a:solidFill>
                  <a:srgbClr val="475569"/>
                </a:solidFill>
                <a:latin typeface="Calibri" pitchFamily="34" charset="0"/>
                <a:ea typeface="Calibri" pitchFamily="34" charset="-122"/>
                <a:cs typeface="Calibri" pitchFamily="34" charset="-120"/>
              </a:rPr>
              <a:t>keep latent space smooth (close to N(0,I))</a:t>
            </a:r>
            <a:endParaRPr lang="en-US" sz="900" dirty="0"/>
          </a:p>
        </p:txBody>
      </p:sp>
      <p:sp>
        <p:nvSpPr>
          <p:cNvPr id="36" name="Shape 34"/>
          <p:cNvSpPr/>
          <p:nvPr/>
        </p:nvSpPr>
        <p:spPr>
          <a:xfrm>
            <a:off x="4663440" y="2651760"/>
            <a:ext cx="411480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37" name="Shape 35"/>
          <p:cNvSpPr/>
          <p:nvPr/>
        </p:nvSpPr>
        <p:spPr>
          <a:xfrm>
            <a:off x="4663440" y="2651760"/>
            <a:ext cx="54864" cy="1097280"/>
          </a:xfrm>
          <a:prstGeom prst="rect">
            <a:avLst/>
          </a:prstGeom>
          <a:solidFill>
            <a:srgbClr val="047857"/>
          </a:solidFill>
          <a:ln/>
        </p:spPr>
        <p:txBody>
          <a:bodyPr/>
          <a:lstStyle/>
          <a:p>
            <a:endParaRPr lang="en-UA"/>
          </a:p>
        </p:txBody>
      </p:sp>
      <p:sp>
        <p:nvSpPr>
          <p:cNvPr id="38" name="Text 36"/>
          <p:cNvSpPr/>
          <p:nvPr/>
        </p:nvSpPr>
        <p:spPr>
          <a:xfrm>
            <a:off x="4892040" y="2697480"/>
            <a:ext cx="3657600" cy="228600"/>
          </a:xfrm>
          <a:prstGeom prst="rect">
            <a:avLst/>
          </a:prstGeom>
          <a:noFill/>
          <a:ln/>
        </p:spPr>
        <p:txBody>
          <a:bodyPr wrap="square" lIns="0" tIns="0" rIns="0" bIns="0" rtlCol="0" anchor="ctr"/>
          <a:lstStyle/>
          <a:p>
            <a:pPr marL="0" indent="0">
              <a:buNone/>
            </a:pPr>
            <a:r>
              <a:rPr lang="en-US" sz="1100" b="1" dirty="0">
                <a:solidFill>
                  <a:srgbClr val="1E293B"/>
                </a:solidFill>
                <a:latin typeface="Trebuchet MS" pitchFamily="34" charset="0"/>
                <a:ea typeface="Trebuchet MS" pitchFamily="34" charset="-122"/>
                <a:cs typeface="Trebuchet MS" pitchFamily="34" charset="-120"/>
              </a:rPr>
              <a:t>Why it matters for our project</a:t>
            </a:r>
            <a:endParaRPr lang="en-US" sz="1100" dirty="0"/>
          </a:p>
        </p:txBody>
      </p:sp>
      <p:sp>
        <p:nvSpPr>
          <p:cNvPr id="39" name="Text 37"/>
          <p:cNvSpPr/>
          <p:nvPr/>
        </p:nvSpPr>
        <p:spPr>
          <a:xfrm>
            <a:off x="4892040" y="2971800"/>
            <a:ext cx="3657600" cy="685800"/>
          </a:xfrm>
          <a:prstGeom prst="rect">
            <a:avLst/>
          </a:prstGeom>
          <a:noFill/>
          <a:ln/>
        </p:spPr>
        <p:txBody>
          <a:bodyPr wrap="square" lIns="0" tIns="0" rIns="0" bIns="0" rtlCol="0" anchor="ctr"/>
          <a:lstStyle/>
          <a:p>
            <a:pPr marL="0" indent="0">
              <a:lnSpc>
                <a:spcPct val="125000"/>
              </a:lnSpc>
              <a:buNone/>
            </a:pPr>
            <a:r>
              <a:rPr lang="en-US" sz="900" b="1" dirty="0">
                <a:solidFill>
                  <a:srgbClr val="047857"/>
                </a:solidFill>
                <a:latin typeface="Calibri" pitchFamily="34" charset="0"/>
                <a:ea typeface="Calibri" pitchFamily="34" charset="-122"/>
                <a:cs typeface="Calibri" pitchFamily="34" charset="-120"/>
              </a:rPr>
              <a:t>LP is the training objective itself</a:t>
            </a:r>
            <a:endParaRPr lang="en-US" sz="900" dirty="0"/>
          </a:p>
          <a:p>
            <a:pPr marL="0" indent="0">
              <a:lnSpc>
                <a:spcPct val="125000"/>
              </a:lnSpc>
              <a:buNone/>
            </a:pPr>
            <a:r>
              <a:rPr lang="en-US" sz="900" dirty="0">
                <a:solidFill>
                  <a:srgbClr val="475569"/>
                </a:solidFill>
                <a:latin typeface="Calibri" pitchFamily="34" charset="0"/>
                <a:ea typeface="Calibri" pitchFamily="34" charset="-122"/>
                <a:cs typeface="Calibri" pitchFamily="34" charset="-120"/>
              </a:rPr>
              <a:t> — not a downstream task, like in other cases. The decoder is dot(z_u, z_v).</a:t>
            </a:r>
            <a:endParaRPr lang="en-US" sz="900" dirty="0"/>
          </a:p>
          <a:p>
            <a:pPr marL="0" indent="0">
              <a:lnSpc>
                <a:spcPct val="125000"/>
              </a:lnSpc>
              <a:buNone/>
            </a:pPr>
            <a:r>
              <a:rPr lang="en-US" sz="900" b="1" dirty="0">
                <a:solidFill>
                  <a:srgbClr val="EA580C"/>
                </a:solidFill>
                <a:latin typeface="Calibri" pitchFamily="34" charset="0"/>
                <a:ea typeface="Calibri" pitchFamily="34" charset="-122"/>
                <a:cs typeface="Calibri" pitchFamily="34" charset="-120"/>
              </a:rPr>
              <a:t>The encoder reads node features as input</a:t>
            </a:r>
            <a:endParaRPr lang="en-US" sz="900" dirty="0"/>
          </a:p>
          <a:p>
            <a:pPr marL="0" indent="0">
              <a:lnSpc>
                <a:spcPct val="125000"/>
              </a:lnSpc>
              <a:buNone/>
            </a:pPr>
            <a:r>
              <a:rPr lang="en-US" sz="900" dirty="0">
                <a:solidFill>
                  <a:srgbClr val="475569"/>
                </a:solidFill>
                <a:latin typeface="Calibri" pitchFamily="34" charset="0"/>
                <a:ea typeface="Calibri" pitchFamily="34" charset="-122"/>
                <a:cs typeface="Calibri" pitchFamily="34" charset="-120"/>
              </a:rPr>
              <a:t> — VGAE is one of the methods that sees features.</a:t>
            </a:r>
            <a:endParaRPr lang="en-US" sz="900" dirty="0"/>
          </a:p>
        </p:txBody>
      </p:sp>
      <p:sp>
        <p:nvSpPr>
          <p:cNvPr id="40" name="Text 38"/>
          <p:cNvSpPr/>
          <p:nvPr/>
        </p:nvSpPr>
        <p:spPr>
          <a:xfrm>
            <a:off x="457200" y="3931920"/>
            <a:ext cx="4572000" cy="228600"/>
          </a:xfrm>
          <a:prstGeom prst="rect">
            <a:avLst/>
          </a:prstGeom>
          <a:noFill/>
          <a:ln/>
        </p:spPr>
        <p:txBody>
          <a:bodyPr wrap="square" lIns="0" tIns="0" rIns="0" bIns="0" rtlCol="0" anchor="ctr"/>
          <a:lstStyle/>
          <a:p>
            <a:pPr marL="0" indent="0">
              <a:buNone/>
            </a:pPr>
            <a:r>
              <a:rPr lang="en-US" sz="1100" b="1" dirty="0">
                <a:solidFill>
                  <a:srgbClr val="1E293B"/>
                </a:solidFill>
                <a:latin typeface="Trebuchet MS" pitchFamily="34" charset="0"/>
                <a:ea typeface="Trebuchet MS" pitchFamily="34" charset="-122"/>
                <a:cs typeface="Trebuchet MS" pitchFamily="34" charset="-120"/>
              </a:rPr>
              <a:t>Our results: same model, different input</a:t>
            </a:r>
            <a:endParaRPr lang="en-US" sz="1100" dirty="0"/>
          </a:p>
        </p:txBody>
      </p:sp>
      <p:sp>
        <p:nvSpPr>
          <p:cNvPr id="41" name="Shape 39"/>
          <p:cNvSpPr/>
          <p:nvPr/>
        </p:nvSpPr>
        <p:spPr>
          <a:xfrm>
            <a:off x="274320" y="4251960"/>
            <a:ext cx="2834640" cy="685800"/>
          </a:xfrm>
          <a:prstGeom prst="roundRect">
            <a:avLst>
              <a:gd name="adj" fmla="val 8000"/>
            </a:avLst>
          </a:prstGeom>
          <a:solidFill>
            <a:srgbClr val="FEF2F2"/>
          </a:solidFill>
          <a:ln/>
          <a:effectLst>
            <a:outerShdw blurRad="76200" dist="25400" dir="8100000" algn="bl" rotWithShape="0">
              <a:srgbClr val="000000">
                <a:alpha val="12000"/>
              </a:srgbClr>
            </a:outerShdw>
          </a:effectLst>
        </p:spPr>
        <p:txBody>
          <a:bodyPr/>
          <a:lstStyle/>
          <a:p>
            <a:endParaRPr lang="en-UA"/>
          </a:p>
        </p:txBody>
      </p:sp>
      <p:sp>
        <p:nvSpPr>
          <p:cNvPr id="42" name="Text 40"/>
          <p:cNvSpPr/>
          <p:nvPr/>
        </p:nvSpPr>
        <p:spPr>
          <a:xfrm>
            <a:off x="457200" y="4279392"/>
            <a:ext cx="2468880" cy="182880"/>
          </a:xfrm>
          <a:prstGeom prst="rect">
            <a:avLst/>
          </a:prstGeom>
          <a:noFill/>
          <a:ln/>
        </p:spPr>
        <p:txBody>
          <a:bodyPr wrap="square" lIns="0" tIns="0" rIns="0" bIns="0" rtlCol="0" anchor="ctr"/>
          <a:lstStyle/>
          <a:p>
            <a:pPr marL="0" indent="0">
              <a:buNone/>
            </a:pPr>
            <a:r>
              <a:rPr lang="en-US" sz="800" dirty="0">
                <a:solidFill>
                  <a:srgbClr val="94A3B8"/>
                </a:solidFill>
                <a:latin typeface="Calibri" pitchFamily="34" charset="0"/>
                <a:ea typeface="Calibri" pitchFamily="34" charset="-122"/>
                <a:cs typeface="Calibri" pitchFamily="34" charset="-120"/>
              </a:rPr>
              <a:t>HepTh — 4d structural features</a:t>
            </a:r>
            <a:endParaRPr lang="en-US" sz="800" dirty="0"/>
          </a:p>
        </p:txBody>
      </p:sp>
      <p:sp>
        <p:nvSpPr>
          <p:cNvPr id="43" name="Text 41"/>
          <p:cNvSpPr/>
          <p:nvPr/>
        </p:nvSpPr>
        <p:spPr>
          <a:xfrm>
            <a:off x="457200" y="4462272"/>
            <a:ext cx="1371600" cy="320040"/>
          </a:xfrm>
          <a:prstGeom prst="rect">
            <a:avLst/>
          </a:prstGeom>
          <a:noFill/>
          <a:ln/>
        </p:spPr>
        <p:txBody>
          <a:bodyPr wrap="square" lIns="0" tIns="0" rIns="0" bIns="0" rtlCol="0" anchor="ctr"/>
          <a:lstStyle/>
          <a:p>
            <a:pPr marL="0" indent="0">
              <a:buNone/>
            </a:pPr>
            <a:r>
              <a:rPr lang="en-US" sz="1800" b="1" dirty="0">
                <a:solidFill>
                  <a:srgbClr val="DC2626"/>
                </a:solidFill>
                <a:latin typeface="Trebuchet MS" pitchFamily="34" charset="0"/>
                <a:ea typeface="Trebuchet MS" pitchFamily="34" charset="-122"/>
                <a:cs typeface="Trebuchet MS" pitchFamily="34" charset="-120"/>
              </a:rPr>
              <a:t>AUC = 0.78</a:t>
            </a:r>
            <a:endParaRPr lang="en-US" sz="1800" dirty="0"/>
          </a:p>
        </p:txBody>
      </p:sp>
      <p:sp>
        <p:nvSpPr>
          <p:cNvPr id="44" name="Text 42"/>
          <p:cNvSpPr/>
          <p:nvPr/>
        </p:nvSpPr>
        <p:spPr>
          <a:xfrm>
            <a:off x="1828800" y="4462272"/>
            <a:ext cx="1188720" cy="365760"/>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degree, clustering</a:t>
            </a:r>
            <a:endParaRPr lang="en-US" sz="750" dirty="0"/>
          </a:p>
          <a:p>
            <a:pPr marL="0" indent="0">
              <a:buNone/>
            </a:pPr>
            <a:r>
              <a:rPr lang="en-US" sz="750" dirty="0">
                <a:solidFill>
                  <a:srgbClr val="475569"/>
                </a:solidFill>
                <a:latin typeface="Calibri" pitchFamily="34" charset="0"/>
                <a:ea typeface="Calibri" pitchFamily="34" charset="-122"/>
                <a:cs typeface="Calibri" pitchFamily="34" charset="-120"/>
              </a:rPr>
              <a:t>coeff, PageRank, core</a:t>
            </a:r>
            <a:endParaRPr lang="en-US" sz="750" dirty="0"/>
          </a:p>
        </p:txBody>
      </p:sp>
      <p:sp>
        <p:nvSpPr>
          <p:cNvPr id="45" name="Text 43"/>
          <p:cNvSpPr/>
          <p:nvPr/>
        </p:nvSpPr>
        <p:spPr>
          <a:xfrm>
            <a:off x="3108960" y="4343400"/>
            <a:ext cx="365760" cy="502920"/>
          </a:xfrm>
          <a:prstGeom prst="rect">
            <a:avLst/>
          </a:prstGeom>
          <a:noFill/>
          <a:ln/>
        </p:spPr>
        <p:txBody>
          <a:bodyPr wrap="square" lIns="0" tIns="0" rIns="0" bIns="0" rtlCol="0" anchor="ctr"/>
          <a:lstStyle/>
          <a:p>
            <a:pPr marL="0" indent="0" algn="ctr">
              <a:buNone/>
            </a:pPr>
            <a:r>
              <a:rPr lang="en-US" sz="2200" dirty="0">
                <a:solidFill>
                  <a:srgbClr val="94A3B8"/>
                </a:solidFill>
                <a:latin typeface="Calibri" pitchFamily="34" charset="0"/>
                <a:ea typeface="Calibri" pitchFamily="34" charset="-122"/>
                <a:cs typeface="Calibri" pitchFamily="34" charset="-120"/>
              </a:rPr>
              <a:t>→</a:t>
            </a:r>
            <a:endParaRPr lang="en-US" sz="2200" dirty="0"/>
          </a:p>
        </p:txBody>
      </p:sp>
      <p:sp>
        <p:nvSpPr>
          <p:cNvPr id="46" name="Shape 44"/>
          <p:cNvSpPr/>
          <p:nvPr/>
        </p:nvSpPr>
        <p:spPr>
          <a:xfrm>
            <a:off x="3474720" y="4251960"/>
            <a:ext cx="2834640" cy="685800"/>
          </a:xfrm>
          <a:prstGeom prst="roundRect">
            <a:avLst>
              <a:gd name="adj" fmla="val 8000"/>
            </a:avLst>
          </a:prstGeom>
          <a:solidFill>
            <a:srgbClr val="ECFDF5"/>
          </a:solidFill>
          <a:ln/>
          <a:effectLst>
            <a:outerShdw blurRad="76200" dist="25400" dir="8100000" algn="bl" rotWithShape="0">
              <a:srgbClr val="000000">
                <a:alpha val="12000"/>
              </a:srgbClr>
            </a:outerShdw>
          </a:effectLst>
        </p:spPr>
        <p:txBody>
          <a:bodyPr/>
          <a:lstStyle/>
          <a:p>
            <a:endParaRPr lang="en-UA"/>
          </a:p>
        </p:txBody>
      </p:sp>
      <p:sp>
        <p:nvSpPr>
          <p:cNvPr id="47" name="Text 45"/>
          <p:cNvSpPr/>
          <p:nvPr/>
        </p:nvSpPr>
        <p:spPr>
          <a:xfrm>
            <a:off x="3657600" y="4279392"/>
            <a:ext cx="2468880" cy="182880"/>
          </a:xfrm>
          <a:prstGeom prst="rect">
            <a:avLst/>
          </a:prstGeom>
          <a:noFill/>
          <a:ln/>
        </p:spPr>
        <p:txBody>
          <a:bodyPr wrap="square" lIns="0" tIns="0" rIns="0" bIns="0" rtlCol="0" anchor="ctr"/>
          <a:lstStyle/>
          <a:p>
            <a:pPr marL="0" indent="0">
              <a:buNone/>
            </a:pPr>
            <a:r>
              <a:rPr lang="en-US" sz="800" dirty="0">
                <a:solidFill>
                  <a:srgbClr val="94A3B8"/>
                </a:solidFill>
                <a:latin typeface="Calibri" pitchFamily="34" charset="0"/>
                <a:ea typeface="Calibri" pitchFamily="34" charset="-122"/>
                <a:cs typeface="Calibri" pitchFamily="34" charset="-120"/>
              </a:rPr>
              <a:t>LastFM — 7,842d artist preferences</a:t>
            </a:r>
            <a:endParaRPr lang="en-US" sz="800" dirty="0"/>
          </a:p>
        </p:txBody>
      </p:sp>
      <p:sp>
        <p:nvSpPr>
          <p:cNvPr id="48" name="Text 46"/>
          <p:cNvSpPr/>
          <p:nvPr/>
        </p:nvSpPr>
        <p:spPr>
          <a:xfrm>
            <a:off x="3657600" y="4462272"/>
            <a:ext cx="1371600" cy="320040"/>
          </a:xfrm>
          <a:prstGeom prst="rect">
            <a:avLst/>
          </a:prstGeom>
          <a:noFill/>
          <a:ln/>
        </p:spPr>
        <p:txBody>
          <a:bodyPr wrap="square" lIns="0" tIns="0" rIns="0" bIns="0" rtlCol="0" anchor="ctr"/>
          <a:lstStyle/>
          <a:p>
            <a:pPr marL="0" indent="0">
              <a:buNone/>
            </a:pPr>
            <a:r>
              <a:rPr lang="en-US" sz="1800" b="1" dirty="0">
                <a:solidFill>
                  <a:srgbClr val="059669"/>
                </a:solidFill>
                <a:latin typeface="Trebuchet MS" pitchFamily="34" charset="0"/>
                <a:ea typeface="Trebuchet MS" pitchFamily="34" charset="-122"/>
                <a:cs typeface="Trebuchet MS" pitchFamily="34" charset="-120"/>
              </a:rPr>
              <a:t>AUC = 0.95</a:t>
            </a:r>
            <a:endParaRPr lang="en-US" sz="1800" dirty="0"/>
          </a:p>
        </p:txBody>
      </p:sp>
      <p:sp>
        <p:nvSpPr>
          <p:cNvPr id="49" name="Text 47"/>
          <p:cNvSpPr/>
          <p:nvPr/>
        </p:nvSpPr>
        <p:spPr>
          <a:xfrm>
            <a:off x="5029200" y="4416552"/>
            <a:ext cx="1097280" cy="457200"/>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sparse binary:</a:t>
            </a:r>
            <a:endParaRPr lang="en-US" sz="750" dirty="0"/>
          </a:p>
          <a:p>
            <a:pPr marL="0" indent="0">
              <a:buNone/>
            </a:pPr>
            <a:r>
              <a:rPr lang="en-US" sz="750" dirty="0">
                <a:solidFill>
                  <a:srgbClr val="475569"/>
                </a:solidFill>
                <a:latin typeface="Calibri" pitchFamily="34" charset="0"/>
                <a:ea typeface="Calibri" pitchFamily="34" charset="-122"/>
                <a:cs typeface="Calibri" pitchFamily="34" charset="-120"/>
              </a:rPr>
              <a:t>which artists</a:t>
            </a:r>
            <a:endParaRPr lang="en-US" sz="750" dirty="0"/>
          </a:p>
          <a:p>
            <a:pPr marL="0" indent="0">
              <a:buNone/>
            </a:pPr>
            <a:r>
              <a:rPr lang="en-US" sz="750" dirty="0">
                <a:solidFill>
                  <a:srgbClr val="475569"/>
                </a:solidFill>
                <a:latin typeface="Calibri" pitchFamily="34" charset="0"/>
                <a:ea typeface="Calibri" pitchFamily="34" charset="-122"/>
                <a:cs typeface="Calibri" pitchFamily="34" charset="-120"/>
              </a:rPr>
              <a:t>each user likes</a:t>
            </a:r>
            <a:endParaRPr lang="en-US" sz="750" dirty="0"/>
          </a:p>
        </p:txBody>
      </p:sp>
      <p:sp>
        <p:nvSpPr>
          <p:cNvPr id="50" name="Shape 48"/>
          <p:cNvSpPr/>
          <p:nvPr/>
        </p:nvSpPr>
        <p:spPr>
          <a:xfrm>
            <a:off x="6537960" y="4251960"/>
            <a:ext cx="2286000" cy="685800"/>
          </a:xfrm>
          <a:prstGeom prst="roundRect">
            <a:avLst>
              <a:gd name="adj" fmla="val 8000"/>
            </a:avLst>
          </a:prstGeom>
          <a:solidFill>
            <a:srgbClr val="1E293B"/>
          </a:solidFill>
          <a:ln/>
          <a:effectLst>
            <a:outerShdw blurRad="76200" dist="25400" dir="8100000" algn="bl" rotWithShape="0">
              <a:srgbClr val="000000">
                <a:alpha val="12000"/>
              </a:srgbClr>
            </a:outerShdw>
          </a:effectLst>
        </p:spPr>
        <p:txBody>
          <a:bodyPr/>
          <a:lstStyle/>
          <a:p>
            <a:endParaRPr lang="en-UA"/>
          </a:p>
        </p:txBody>
      </p:sp>
      <p:sp>
        <p:nvSpPr>
          <p:cNvPr id="51" name="Text 49"/>
          <p:cNvSpPr/>
          <p:nvPr/>
        </p:nvSpPr>
        <p:spPr>
          <a:xfrm>
            <a:off x="6629400" y="4279392"/>
            <a:ext cx="2103120" cy="640080"/>
          </a:xfrm>
          <a:prstGeom prst="rect">
            <a:avLst/>
          </a:prstGeom>
          <a:noFill/>
          <a:ln/>
        </p:spPr>
        <p:txBody>
          <a:bodyPr wrap="square" lIns="0" tIns="0" rIns="0" bIns="0" rtlCol="0" anchor="ctr"/>
          <a:lstStyle/>
          <a:p>
            <a:pPr marL="0" indent="0">
              <a:lnSpc>
                <a:spcPct val="120000"/>
              </a:lnSpc>
              <a:buNone/>
            </a:pPr>
            <a:r>
              <a:rPr lang="en-US" sz="800" dirty="0">
                <a:solidFill>
                  <a:srgbClr val="CBD5E1"/>
                </a:solidFill>
                <a:latin typeface="Calibri" pitchFamily="34" charset="0"/>
                <a:ea typeface="Calibri" pitchFamily="34" charset="-122"/>
                <a:cs typeface="Calibri" pitchFamily="34" charset="-120"/>
              </a:rPr>
              <a:t>Same architecture, same</a:t>
            </a:r>
            <a:r>
              <a:rPr lang="en-US" sz="800" dirty="0"/>
              <a:t> </a:t>
            </a:r>
            <a:r>
              <a:rPr lang="en-US" sz="800" dirty="0">
                <a:solidFill>
                  <a:srgbClr val="CBD5E1"/>
                </a:solidFill>
                <a:latin typeface="Calibri" pitchFamily="34" charset="0"/>
                <a:ea typeface="Calibri" pitchFamily="34" charset="-122"/>
                <a:cs typeface="Calibri" pitchFamily="34" charset="-120"/>
              </a:rPr>
              <a:t>training. </a:t>
            </a:r>
          </a:p>
          <a:p>
            <a:pPr marL="0" indent="0">
              <a:lnSpc>
                <a:spcPct val="120000"/>
              </a:lnSpc>
              <a:buNone/>
            </a:pPr>
            <a:r>
              <a:rPr lang="en-US" sz="800" dirty="0">
                <a:solidFill>
                  <a:srgbClr val="CBD5E1"/>
                </a:solidFill>
                <a:latin typeface="Calibri" pitchFamily="34" charset="0"/>
                <a:ea typeface="Calibri" pitchFamily="34" charset="-122"/>
                <a:cs typeface="Calibri" pitchFamily="34" charset="-120"/>
              </a:rPr>
              <a:t>4d → many nodes</a:t>
            </a:r>
            <a:r>
              <a:rPr lang="en-US" sz="800" dirty="0"/>
              <a:t> </a:t>
            </a:r>
            <a:r>
              <a:rPr lang="en-US" sz="800" dirty="0">
                <a:solidFill>
                  <a:srgbClr val="CBD5E1"/>
                </a:solidFill>
                <a:latin typeface="Calibri" pitchFamily="34" charset="0"/>
                <a:ea typeface="Calibri" pitchFamily="34" charset="-122"/>
                <a:cs typeface="Calibri" pitchFamily="34" charset="-120"/>
              </a:rPr>
              <a:t>look identical. </a:t>
            </a:r>
          </a:p>
          <a:p>
            <a:pPr marL="0" indent="0">
              <a:lnSpc>
                <a:spcPct val="120000"/>
              </a:lnSpc>
              <a:buNone/>
            </a:pPr>
            <a:r>
              <a:rPr lang="en-US" sz="800" dirty="0">
                <a:solidFill>
                  <a:srgbClr val="CBD5E1"/>
                </a:solidFill>
                <a:latin typeface="Calibri" pitchFamily="34" charset="0"/>
                <a:ea typeface="Calibri" pitchFamily="34" charset="-122"/>
                <a:cs typeface="Calibri" pitchFamily="34" charset="-120"/>
              </a:rPr>
              <a:t>7842d → every</a:t>
            </a:r>
            <a:r>
              <a:rPr lang="en-US" sz="800" dirty="0"/>
              <a:t> </a:t>
            </a:r>
            <a:r>
              <a:rPr lang="en-US" sz="800" dirty="0">
                <a:solidFill>
                  <a:srgbClr val="CBD5E1"/>
                </a:solidFill>
                <a:latin typeface="Calibri" pitchFamily="34" charset="0"/>
                <a:ea typeface="Calibri" pitchFamily="34" charset="-122"/>
                <a:cs typeface="Calibri" pitchFamily="34" charset="-120"/>
              </a:rPr>
              <a:t>user is distinguishable.</a:t>
            </a:r>
            <a:endParaRPr lang="en-US" sz="800" dirty="0"/>
          </a:p>
        </p:txBody>
      </p:sp>
      <p:sp>
        <p:nvSpPr>
          <p:cNvPr id="52" name="Text 2">
            <a:extLst>
              <a:ext uri="{FF2B5EF4-FFF2-40B4-BE49-F238E27FC236}">
                <a16:creationId xmlns:a16="http://schemas.microsoft.com/office/drawing/2014/main" id="{6ECBF4B7-87BC-EDB7-4F98-8CE99C8F9608}"/>
              </a:ext>
            </a:extLst>
          </p:cNvPr>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059669"/>
                </a:solidFill>
                <a:latin typeface="Calibri" pitchFamily="34" charset="0"/>
                <a:ea typeface="Calibri" pitchFamily="34" charset="-122"/>
                <a:cs typeface="Calibri" pitchFamily="34" charset="-120"/>
              </a:rPr>
              <a:t>Generative / Autoencoder</a:t>
            </a:r>
            <a:endParaRPr lang="en-US" sz="1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5486400" cy="457200"/>
          </a:xfrm>
          <a:prstGeom prst="rect">
            <a:avLst/>
          </a:prstGeom>
          <a:noFill/>
          <a:ln/>
        </p:spPr>
        <p:txBody>
          <a:bodyPr wrap="square" lIns="0" tIns="0" rIns="0" bIns="0" rtlCol="0" anchor="ctr"/>
          <a:lstStyle/>
          <a:p>
            <a:pPr marL="0" indent="0">
              <a:buNone/>
            </a:pPr>
            <a:r>
              <a:rPr lang="en-US" sz="2800" b="1" dirty="0">
                <a:solidFill>
                  <a:srgbClr val="1E293B"/>
                </a:solidFill>
                <a:latin typeface="Trebuchet MS" pitchFamily="34" charset="0"/>
                <a:ea typeface="Trebuchet MS" pitchFamily="34" charset="-122"/>
                <a:cs typeface="Trebuchet MS" pitchFamily="34" charset="-120"/>
              </a:rPr>
              <a:t>GraphSAGE</a:t>
            </a:r>
            <a:endParaRPr lang="en-US" sz="2800" dirty="0"/>
          </a:p>
        </p:txBody>
      </p:sp>
      <p:sp>
        <p:nvSpPr>
          <p:cNvPr id="4" name="Text 2"/>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7C3AED"/>
                </a:solidFill>
                <a:latin typeface="Calibri" pitchFamily="34" charset="0"/>
                <a:ea typeface="Calibri" pitchFamily="34" charset="-122"/>
                <a:cs typeface="Calibri" pitchFamily="34" charset="-120"/>
              </a:rPr>
              <a:t>Supervised GNN</a:t>
            </a:r>
            <a:endParaRPr lang="en-US" sz="1200" dirty="0"/>
          </a:p>
        </p:txBody>
      </p:sp>
      <p:sp>
        <p:nvSpPr>
          <p:cNvPr id="5" name="Shape 3"/>
          <p:cNvSpPr/>
          <p:nvPr/>
        </p:nvSpPr>
        <p:spPr>
          <a:xfrm>
            <a:off x="457200" y="1051560"/>
            <a:ext cx="8229600" cy="14173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051560"/>
            <a:ext cx="54864" cy="1417320"/>
          </a:xfrm>
          <a:prstGeom prst="rect">
            <a:avLst/>
          </a:prstGeom>
          <a:solidFill>
            <a:srgbClr val="7C3AED"/>
          </a:solidFill>
          <a:ln/>
        </p:spPr>
        <p:txBody>
          <a:bodyPr/>
          <a:lstStyle/>
          <a:p>
            <a:endParaRPr lang="en-UA"/>
          </a:p>
        </p:txBody>
      </p:sp>
      <p:sp>
        <p:nvSpPr>
          <p:cNvPr id="7" name="Text 5"/>
          <p:cNvSpPr/>
          <p:nvPr/>
        </p:nvSpPr>
        <p:spPr>
          <a:xfrm>
            <a:off x="731520" y="10972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How it works</a:t>
            </a:r>
            <a:endParaRPr lang="en-US" sz="1300" dirty="0"/>
          </a:p>
        </p:txBody>
      </p:sp>
      <p:sp>
        <p:nvSpPr>
          <p:cNvPr id="8" name="Text 6"/>
          <p:cNvSpPr/>
          <p:nvPr/>
        </p:nvSpPr>
        <p:spPr>
          <a:xfrm>
            <a:off x="731520" y="137160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For each node: sample neighbors, compute MEAN of their features, concatenate with own features, apply linear + ReLU. Repeat for 2 layers. Final: linear → softmax → class probabilities. Train end-to-end with cross-entropy on labeled nodes. "SAGE" = Sample and Aggregate.</a:t>
            </a:r>
            <a:endParaRPr lang="en-US" sz="1000" dirty="0"/>
          </a:p>
        </p:txBody>
      </p:sp>
      <p:sp>
        <p:nvSpPr>
          <p:cNvPr id="9" name="Shape 7"/>
          <p:cNvSpPr/>
          <p:nvPr/>
        </p:nvSpPr>
        <p:spPr>
          <a:xfrm>
            <a:off x="45720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57200" y="2651760"/>
            <a:ext cx="54864" cy="1097280"/>
          </a:xfrm>
          <a:prstGeom prst="rect">
            <a:avLst/>
          </a:prstGeom>
          <a:solidFill>
            <a:srgbClr val="059669"/>
          </a:solidFill>
          <a:ln/>
        </p:spPr>
        <p:txBody>
          <a:bodyPr/>
          <a:lstStyle/>
          <a:p>
            <a:endParaRPr lang="en-UA"/>
          </a:p>
        </p:txBody>
      </p:sp>
      <p:sp>
        <p:nvSpPr>
          <p:cNvPr id="11" name="Text 9"/>
          <p:cNvSpPr/>
          <p:nvPr/>
        </p:nvSpPr>
        <p:spPr>
          <a:xfrm>
            <a:off x="731520" y="2697480"/>
            <a:ext cx="2743200" cy="274320"/>
          </a:xfrm>
          <a:prstGeom prst="rect">
            <a:avLst/>
          </a:prstGeom>
          <a:noFill/>
          <a:ln/>
        </p:spPr>
        <p:txBody>
          <a:bodyPr wrap="square" lIns="0" tIns="0" rIns="0" bIns="0" rtlCol="0" anchor="ctr"/>
          <a:lstStyle/>
          <a:p>
            <a:pPr marL="0" indent="0">
              <a:buNone/>
            </a:pPr>
            <a:r>
              <a:rPr lang="en-US" sz="1200" b="1" dirty="0">
                <a:solidFill>
                  <a:srgbClr val="059669"/>
                </a:solidFill>
                <a:latin typeface="Trebuchet MS" pitchFamily="34" charset="0"/>
                <a:ea typeface="Trebuchet MS" pitchFamily="34" charset="-122"/>
                <a:cs typeface="Trebuchet MS" pitchFamily="34" charset="-120"/>
              </a:rPr>
              <a:t>Why it works</a:t>
            </a:r>
            <a:endParaRPr lang="en-US" sz="1200" dirty="0"/>
          </a:p>
        </p:txBody>
      </p:sp>
      <p:sp>
        <p:nvSpPr>
          <p:cNvPr id="12" name="Text 10"/>
          <p:cNvSpPr/>
          <p:nvPr/>
        </p:nvSpPr>
        <p:spPr>
          <a:xfrm>
            <a:off x="73152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Only method that optimizes directly for class prediction. Embedding and classifier trained jointly, so the embedding learns to separate classes. Mean aggregation is simple but robust. Scalable via neighbor sampling. Best NC on all 3 datasets.</a:t>
            </a:r>
            <a:endParaRPr lang="en-US" sz="1000" dirty="0"/>
          </a:p>
        </p:txBody>
      </p:sp>
      <p:sp>
        <p:nvSpPr>
          <p:cNvPr id="13" name="Shape 11"/>
          <p:cNvSpPr/>
          <p:nvPr/>
        </p:nvSpPr>
        <p:spPr>
          <a:xfrm>
            <a:off x="475488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754880" y="2651760"/>
            <a:ext cx="54864" cy="1097280"/>
          </a:xfrm>
          <a:prstGeom prst="rect">
            <a:avLst/>
          </a:prstGeom>
          <a:solidFill>
            <a:srgbClr val="DC2626"/>
          </a:solidFill>
          <a:ln/>
        </p:spPr>
        <p:txBody>
          <a:bodyPr/>
          <a:lstStyle/>
          <a:p>
            <a:endParaRPr lang="en-UA"/>
          </a:p>
        </p:txBody>
      </p:sp>
      <p:sp>
        <p:nvSpPr>
          <p:cNvPr id="15" name="Text 13"/>
          <p:cNvSpPr/>
          <p:nvPr/>
        </p:nvSpPr>
        <p:spPr>
          <a:xfrm>
            <a:off x="5029200" y="2697480"/>
            <a:ext cx="2743200" cy="274320"/>
          </a:xfrm>
          <a:prstGeom prst="rect">
            <a:avLst/>
          </a:prstGeom>
          <a:noFill/>
          <a:ln/>
        </p:spPr>
        <p:txBody>
          <a:bodyPr wrap="square" lIns="0" tIns="0" rIns="0" bIns="0" rtlCol="0" anchor="ctr"/>
          <a:lstStyle/>
          <a:p>
            <a:pPr marL="0" indent="0">
              <a:buNone/>
            </a:pPr>
            <a:r>
              <a:rPr lang="en-US" sz="1200" b="1" dirty="0">
                <a:solidFill>
                  <a:srgbClr val="DC2626"/>
                </a:solidFill>
                <a:latin typeface="Trebuchet MS" pitchFamily="34" charset="0"/>
                <a:ea typeface="Trebuchet MS" pitchFamily="34" charset="-122"/>
                <a:cs typeface="Trebuchet MS" pitchFamily="34" charset="-120"/>
              </a:rPr>
              <a:t>Where it fails</a:t>
            </a:r>
            <a:endParaRPr lang="en-US" sz="1200" dirty="0"/>
          </a:p>
        </p:txBody>
      </p:sp>
      <p:sp>
        <p:nvSpPr>
          <p:cNvPr id="16" name="Text 14"/>
          <p:cNvSpPr/>
          <p:nvPr/>
        </p:nvSpPr>
        <p:spPr>
          <a:xfrm>
            <a:off x="502920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For LP (used as encoder + decoder): HepTh AUC 0.82, LastFM 0.81. Decent but not best — wasn't designed for LP. The NC-optimized embedding doesn't necessarily encode edge likelihood.</a:t>
            </a:r>
            <a:endParaRPr lang="en-US" sz="1000" dirty="0"/>
          </a:p>
        </p:txBody>
      </p:sp>
      <p:sp>
        <p:nvSpPr>
          <p:cNvPr id="17" name="Shape 15"/>
          <p:cNvSpPr/>
          <p:nvPr/>
        </p:nvSpPr>
        <p:spPr>
          <a:xfrm>
            <a:off x="457200" y="3931920"/>
            <a:ext cx="8229600" cy="10058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931920"/>
            <a:ext cx="54864" cy="1005840"/>
          </a:xfrm>
          <a:prstGeom prst="rect">
            <a:avLst/>
          </a:prstGeom>
          <a:solidFill>
            <a:srgbClr val="7C3AED"/>
          </a:solidFill>
          <a:ln/>
        </p:spPr>
        <p:txBody>
          <a:bodyPr/>
          <a:lstStyle/>
          <a:p>
            <a:endParaRPr lang="en-UA"/>
          </a:p>
        </p:txBody>
      </p:sp>
      <p:sp>
        <p:nvSpPr>
          <p:cNvPr id="19" name="Text 17"/>
          <p:cNvSpPr/>
          <p:nvPr/>
        </p:nvSpPr>
        <p:spPr>
          <a:xfrm>
            <a:off x="731520" y="3977640"/>
            <a:ext cx="274320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Our results</a:t>
            </a:r>
            <a:endParaRPr lang="en-US" sz="1200" dirty="0"/>
          </a:p>
        </p:txBody>
      </p:sp>
      <p:sp>
        <p:nvSpPr>
          <p:cNvPr id="20" name="Text 18"/>
          <p:cNvSpPr/>
          <p:nvPr/>
        </p:nvSpPr>
        <p:spPr>
          <a:xfrm>
            <a:off x="731520" y="4251960"/>
            <a:ext cx="7772400" cy="59436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NC: HepTh 0.72, Amazon 0.86, LastFM 0.80 (best everywhere). LP: HepTh 0.82, LastFM 0.81. GraphSAGE &gt; GAT consistently because mean aggregation works when all neighbors are roughly equally informative.</a:t>
            </a:r>
            <a:endParaRPr lang="en-US" sz="10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5486400" cy="457200"/>
          </a:xfrm>
          <a:prstGeom prst="rect">
            <a:avLst/>
          </a:prstGeom>
          <a:noFill/>
          <a:ln/>
        </p:spPr>
        <p:txBody>
          <a:bodyPr wrap="square" lIns="0" tIns="0" rIns="0" bIns="0" rtlCol="0" anchor="ctr"/>
          <a:lstStyle/>
          <a:p>
            <a:pPr marL="0" indent="0">
              <a:buNone/>
            </a:pPr>
            <a:r>
              <a:rPr lang="en-US" sz="2800" b="1" dirty="0">
                <a:solidFill>
                  <a:srgbClr val="1E293B"/>
                </a:solidFill>
                <a:latin typeface="Trebuchet MS" pitchFamily="34" charset="0"/>
                <a:ea typeface="Trebuchet MS" pitchFamily="34" charset="-122"/>
                <a:cs typeface="Trebuchet MS" pitchFamily="34" charset="-120"/>
              </a:rPr>
              <a:t>GAT (Graph Attention)</a:t>
            </a:r>
            <a:endParaRPr lang="en-US" sz="2800" dirty="0"/>
          </a:p>
        </p:txBody>
      </p:sp>
      <p:sp>
        <p:nvSpPr>
          <p:cNvPr id="4" name="Text 2"/>
          <p:cNvSpPr/>
          <p:nvPr/>
        </p:nvSpPr>
        <p:spPr>
          <a:xfrm>
            <a:off x="6400800" y="502920"/>
            <a:ext cx="2286000" cy="320040"/>
          </a:xfrm>
          <a:prstGeom prst="rect">
            <a:avLst/>
          </a:prstGeom>
          <a:noFill/>
          <a:ln/>
        </p:spPr>
        <p:txBody>
          <a:bodyPr wrap="square" lIns="0" tIns="0" rIns="0" bIns="0" rtlCol="0" anchor="ctr"/>
          <a:lstStyle/>
          <a:p>
            <a:pPr marL="0" indent="0" algn="r">
              <a:buNone/>
            </a:pPr>
            <a:r>
              <a:rPr lang="en-US" sz="1200" b="1" dirty="0">
                <a:solidFill>
                  <a:srgbClr val="7C3AED"/>
                </a:solidFill>
                <a:latin typeface="Calibri" pitchFamily="34" charset="0"/>
                <a:ea typeface="Calibri" pitchFamily="34" charset="-122"/>
                <a:cs typeface="Calibri" pitchFamily="34" charset="-120"/>
              </a:rPr>
              <a:t>Supervised GNN</a:t>
            </a:r>
            <a:endParaRPr lang="en-US" sz="1200" dirty="0"/>
          </a:p>
        </p:txBody>
      </p:sp>
      <p:sp>
        <p:nvSpPr>
          <p:cNvPr id="5" name="Shape 3"/>
          <p:cNvSpPr/>
          <p:nvPr/>
        </p:nvSpPr>
        <p:spPr>
          <a:xfrm>
            <a:off x="457200" y="1051560"/>
            <a:ext cx="8229600" cy="14173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051560"/>
            <a:ext cx="54864" cy="1417320"/>
          </a:xfrm>
          <a:prstGeom prst="rect">
            <a:avLst/>
          </a:prstGeom>
          <a:solidFill>
            <a:srgbClr val="7C3AED"/>
          </a:solidFill>
          <a:ln/>
        </p:spPr>
        <p:txBody>
          <a:bodyPr/>
          <a:lstStyle/>
          <a:p>
            <a:endParaRPr lang="en-UA"/>
          </a:p>
        </p:txBody>
      </p:sp>
      <p:sp>
        <p:nvSpPr>
          <p:cNvPr id="7" name="Text 5"/>
          <p:cNvSpPr/>
          <p:nvPr/>
        </p:nvSpPr>
        <p:spPr>
          <a:xfrm>
            <a:off x="731520" y="1097280"/>
            <a:ext cx="2743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How it works</a:t>
            </a:r>
            <a:endParaRPr lang="en-US" sz="1300" dirty="0"/>
          </a:p>
        </p:txBody>
      </p:sp>
      <p:sp>
        <p:nvSpPr>
          <p:cNvPr id="8" name="Text 6"/>
          <p:cNvSpPr/>
          <p:nvPr/>
        </p:nvSpPr>
        <p:spPr>
          <a:xfrm>
            <a:off x="731520" y="137160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Like GraphSAGE but with learned attention weights. For node i and neighbor j: e_ij = LeakyReLU(aᵀ[Wh_i || Wh_j]). Normalize: α_ij = softmax(e_ij). Aggregate: h_i' = Σ_j α_ij Wh_j. Multi-head: 4 independent attention heads, concatenate results. More parameters than SAGE.</a:t>
            </a:r>
            <a:endParaRPr lang="en-US" sz="1000" dirty="0"/>
          </a:p>
        </p:txBody>
      </p:sp>
      <p:sp>
        <p:nvSpPr>
          <p:cNvPr id="9" name="Shape 7"/>
          <p:cNvSpPr/>
          <p:nvPr/>
        </p:nvSpPr>
        <p:spPr>
          <a:xfrm>
            <a:off x="45720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57200" y="2651760"/>
            <a:ext cx="54864" cy="1097280"/>
          </a:xfrm>
          <a:prstGeom prst="rect">
            <a:avLst/>
          </a:prstGeom>
          <a:solidFill>
            <a:srgbClr val="059669"/>
          </a:solidFill>
          <a:ln/>
        </p:spPr>
        <p:txBody>
          <a:bodyPr/>
          <a:lstStyle/>
          <a:p>
            <a:endParaRPr lang="en-UA"/>
          </a:p>
        </p:txBody>
      </p:sp>
      <p:sp>
        <p:nvSpPr>
          <p:cNvPr id="11" name="Text 9"/>
          <p:cNvSpPr/>
          <p:nvPr/>
        </p:nvSpPr>
        <p:spPr>
          <a:xfrm>
            <a:off x="731520" y="2697480"/>
            <a:ext cx="2743200" cy="274320"/>
          </a:xfrm>
          <a:prstGeom prst="rect">
            <a:avLst/>
          </a:prstGeom>
          <a:noFill/>
          <a:ln/>
        </p:spPr>
        <p:txBody>
          <a:bodyPr wrap="square" lIns="0" tIns="0" rIns="0" bIns="0" rtlCol="0" anchor="ctr"/>
          <a:lstStyle/>
          <a:p>
            <a:pPr marL="0" indent="0">
              <a:buNone/>
            </a:pPr>
            <a:r>
              <a:rPr lang="en-US" sz="1200" b="1" dirty="0">
                <a:solidFill>
                  <a:srgbClr val="059669"/>
                </a:solidFill>
                <a:latin typeface="Trebuchet MS" pitchFamily="34" charset="0"/>
                <a:ea typeface="Trebuchet MS" pitchFamily="34" charset="-122"/>
                <a:cs typeface="Trebuchet MS" pitchFamily="34" charset="-120"/>
              </a:rPr>
              <a:t>Why it works</a:t>
            </a:r>
            <a:endParaRPr lang="en-US" sz="1200" dirty="0"/>
          </a:p>
        </p:txBody>
      </p:sp>
      <p:sp>
        <p:nvSpPr>
          <p:cNvPr id="12" name="Text 10"/>
          <p:cNvSpPr/>
          <p:nvPr/>
        </p:nvSpPr>
        <p:spPr>
          <a:xfrm>
            <a:off x="73152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In theory: some neighbors are more informative than others. A prolific co-author (degree 200) is less informative about your subfield than a close collaborator (degree 5). Attention can learn to down-weight hubs.</a:t>
            </a:r>
            <a:endParaRPr lang="en-US" sz="1000" dirty="0"/>
          </a:p>
        </p:txBody>
      </p:sp>
      <p:sp>
        <p:nvSpPr>
          <p:cNvPr id="13" name="Shape 11"/>
          <p:cNvSpPr/>
          <p:nvPr/>
        </p:nvSpPr>
        <p:spPr>
          <a:xfrm>
            <a:off x="4754880" y="2651760"/>
            <a:ext cx="3931920" cy="109728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754880" y="2651760"/>
            <a:ext cx="54864" cy="1097280"/>
          </a:xfrm>
          <a:prstGeom prst="rect">
            <a:avLst/>
          </a:prstGeom>
          <a:solidFill>
            <a:srgbClr val="DC2626"/>
          </a:solidFill>
          <a:ln/>
        </p:spPr>
        <p:txBody>
          <a:bodyPr/>
          <a:lstStyle/>
          <a:p>
            <a:endParaRPr lang="en-UA"/>
          </a:p>
        </p:txBody>
      </p:sp>
      <p:sp>
        <p:nvSpPr>
          <p:cNvPr id="15" name="Text 13"/>
          <p:cNvSpPr/>
          <p:nvPr/>
        </p:nvSpPr>
        <p:spPr>
          <a:xfrm>
            <a:off x="5029200" y="2697480"/>
            <a:ext cx="2743200" cy="274320"/>
          </a:xfrm>
          <a:prstGeom prst="rect">
            <a:avLst/>
          </a:prstGeom>
          <a:noFill/>
          <a:ln/>
        </p:spPr>
        <p:txBody>
          <a:bodyPr wrap="square" lIns="0" tIns="0" rIns="0" bIns="0" rtlCol="0" anchor="ctr"/>
          <a:lstStyle/>
          <a:p>
            <a:pPr marL="0" indent="0">
              <a:buNone/>
            </a:pPr>
            <a:r>
              <a:rPr lang="en-US" sz="1200" b="1" dirty="0">
                <a:solidFill>
                  <a:srgbClr val="DC2626"/>
                </a:solidFill>
                <a:latin typeface="Trebuchet MS" pitchFamily="34" charset="0"/>
                <a:ea typeface="Trebuchet MS" pitchFamily="34" charset="-122"/>
                <a:cs typeface="Trebuchet MS" pitchFamily="34" charset="-120"/>
              </a:rPr>
              <a:t>Where it fails</a:t>
            </a:r>
            <a:endParaRPr lang="en-US" sz="1200" dirty="0"/>
          </a:p>
        </p:txBody>
      </p:sp>
      <p:sp>
        <p:nvSpPr>
          <p:cNvPr id="16" name="Text 14"/>
          <p:cNvSpPr/>
          <p:nvPr/>
        </p:nvSpPr>
        <p:spPr>
          <a:xfrm>
            <a:off x="5029200" y="2971800"/>
            <a:ext cx="3474720" cy="68580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In practice: underperforms GraphSAGE on all 3 datasets. HepTh 0.67 vs 0.72, Amazon 0.80 vs 0.86. 4-head attention quadruples aggregation parameters. With only 14% labeled nodes (HepTh), not enough supervision to learn good weights.</a:t>
            </a:r>
            <a:endParaRPr lang="en-US" sz="1000" dirty="0"/>
          </a:p>
        </p:txBody>
      </p:sp>
      <p:sp>
        <p:nvSpPr>
          <p:cNvPr id="17" name="Shape 15"/>
          <p:cNvSpPr/>
          <p:nvPr/>
        </p:nvSpPr>
        <p:spPr>
          <a:xfrm>
            <a:off x="457200" y="3931920"/>
            <a:ext cx="8229600" cy="10058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931920"/>
            <a:ext cx="54864" cy="1005840"/>
          </a:xfrm>
          <a:prstGeom prst="rect">
            <a:avLst/>
          </a:prstGeom>
          <a:solidFill>
            <a:srgbClr val="7C3AED"/>
          </a:solidFill>
          <a:ln/>
        </p:spPr>
        <p:txBody>
          <a:bodyPr/>
          <a:lstStyle/>
          <a:p>
            <a:endParaRPr lang="en-UA"/>
          </a:p>
        </p:txBody>
      </p:sp>
      <p:sp>
        <p:nvSpPr>
          <p:cNvPr id="19" name="Text 17"/>
          <p:cNvSpPr/>
          <p:nvPr/>
        </p:nvSpPr>
        <p:spPr>
          <a:xfrm>
            <a:off x="731520" y="3977640"/>
            <a:ext cx="2743200" cy="27432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Our results</a:t>
            </a:r>
            <a:endParaRPr lang="en-US" sz="1200" dirty="0"/>
          </a:p>
        </p:txBody>
      </p:sp>
      <p:sp>
        <p:nvSpPr>
          <p:cNvPr id="20" name="Text 18"/>
          <p:cNvSpPr/>
          <p:nvPr/>
        </p:nvSpPr>
        <p:spPr>
          <a:xfrm>
            <a:off x="731520" y="4251960"/>
            <a:ext cx="7772400" cy="594360"/>
          </a:xfrm>
          <a:prstGeom prst="rect">
            <a:avLst/>
          </a:prstGeom>
          <a:noFill/>
          <a:ln/>
        </p:spPr>
        <p:txBody>
          <a:bodyPr wrap="square" lIns="0" tIns="0" rIns="0" bIns="0" rtlCol="0" anchor="ctr"/>
          <a:lstStyle/>
          <a:p>
            <a:pPr marL="0" indent="0">
              <a:lnSpc>
                <a:spcPct val="125000"/>
              </a:lnSpc>
              <a:buNone/>
            </a:pPr>
            <a:r>
              <a:rPr lang="en-US" sz="1000" dirty="0">
                <a:solidFill>
                  <a:srgbClr val="475569"/>
                </a:solidFill>
                <a:latin typeface="Calibri" pitchFamily="34" charset="0"/>
                <a:ea typeface="Calibri" pitchFamily="34" charset="-122"/>
                <a:cs typeface="Calibri" pitchFamily="34" charset="-120"/>
              </a:rPr>
              <a:t>NC: HepTh 0.67, Amazon 0.80, LastFM 0.79. Consistently behind GraphSAGE. Would likely win on heterogeneous graphs where neighbor roles differ substantially, or with much more labeled data.</a:t>
            </a:r>
            <a:endParaRPr lang="en-US" sz="1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5F9"/>
        </a:solidFill>
        <a:effectLst/>
      </p:bgPr>
    </p:bg>
    <p:spTree>
      <p:nvGrpSpPr>
        <p:cNvPr id="1" name="Shape 96"/>
        <p:cNvGrpSpPr/>
        <p:nvPr/>
      </p:nvGrpSpPr>
      <p:grpSpPr>
        <a:xfrm>
          <a:off x="0" y="0"/>
          <a:ext cx="0" cy="0"/>
          <a:chOff x="0" y="0"/>
          <a:chExt cx="0" cy="0"/>
        </a:xfrm>
      </p:grpSpPr>
      <p:sp>
        <p:nvSpPr>
          <p:cNvPr id="97" name="Google Shape;97;g3ca6efbcb89_0_97"/>
          <p:cNvSpPr/>
          <p:nvPr/>
        </p:nvSpPr>
        <p:spPr>
          <a:xfrm>
            <a:off x="0" y="0"/>
            <a:ext cx="73200" cy="51435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g3ca6efbcb89_0_97"/>
          <p:cNvSpPr/>
          <p:nvPr/>
        </p:nvSpPr>
        <p:spPr>
          <a:xfrm>
            <a:off x="1538170" y="832150"/>
            <a:ext cx="3059629" cy="3986700"/>
          </a:xfrm>
          <a:prstGeom prst="rect">
            <a:avLst/>
          </a:prstGeom>
          <a:solidFill>
            <a:srgbClr val="FFFFFF"/>
          </a:solidFill>
          <a:ln>
            <a:noFill/>
          </a:ln>
          <a:effectLst>
            <a:outerShdw blurRad="101600" dist="38100" dir="8100000" algn="bl" rotWithShape="0">
              <a:srgbClr val="000000">
                <a:alpha val="102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g3ca6efbcb89_0_97"/>
          <p:cNvSpPr/>
          <p:nvPr/>
        </p:nvSpPr>
        <p:spPr>
          <a:xfrm>
            <a:off x="1531870" y="770426"/>
            <a:ext cx="3065930" cy="50545"/>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g3ca6efbcb89_0_97"/>
          <p:cNvSpPr/>
          <p:nvPr/>
        </p:nvSpPr>
        <p:spPr>
          <a:xfrm>
            <a:off x="1761336" y="856358"/>
            <a:ext cx="3474600" cy="3657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0D9488"/>
              </a:buClr>
              <a:buSzPts val="1800"/>
              <a:buFont typeface="Calibri"/>
              <a:buNone/>
            </a:pPr>
            <a:r>
              <a:rPr lang="en-US" sz="1800" b="1" i="0" u="none" strike="noStrike" cap="none" dirty="0">
                <a:solidFill>
                  <a:srgbClr val="0D9488"/>
                </a:solidFill>
                <a:latin typeface="Calibri"/>
                <a:ea typeface="Calibri"/>
                <a:cs typeface="Calibri"/>
                <a:sym typeface="Calibri"/>
              </a:rPr>
              <a:t>CA-</a:t>
            </a:r>
            <a:r>
              <a:rPr lang="en-US" sz="1800" b="1" i="0" u="none" strike="noStrike" cap="none" dirty="0" err="1">
                <a:solidFill>
                  <a:srgbClr val="0D9488"/>
                </a:solidFill>
                <a:latin typeface="Calibri"/>
                <a:ea typeface="Calibri"/>
                <a:cs typeface="Calibri"/>
                <a:sym typeface="Calibri"/>
              </a:rPr>
              <a:t>HepTH</a:t>
            </a:r>
            <a:endParaRPr sz="1800" b="0" i="0" u="none" strike="noStrike" cap="none" dirty="0">
              <a:solidFill>
                <a:schemeClr val="dk1"/>
              </a:solidFill>
              <a:latin typeface="Calibri"/>
              <a:ea typeface="Calibri"/>
              <a:cs typeface="Calibri"/>
              <a:sym typeface="Calibri"/>
            </a:endParaRPr>
          </a:p>
        </p:txBody>
      </p:sp>
      <p:sp>
        <p:nvSpPr>
          <p:cNvPr id="101" name="Google Shape;101;g3ca6efbcb89_0_97"/>
          <p:cNvSpPr/>
          <p:nvPr/>
        </p:nvSpPr>
        <p:spPr>
          <a:xfrm>
            <a:off x="4729100" y="832225"/>
            <a:ext cx="3059629" cy="3986700"/>
          </a:xfrm>
          <a:prstGeom prst="rect">
            <a:avLst/>
          </a:prstGeom>
          <a:solidFill>
            <a:srgbClr val="FFFFFF"/>
          </a:solidFill>
          <a:ln>
            <a:noFill/>
          </a:ln>
          <a:effectLst>
            <a:outerShdw blurRad="101600" dist="38100" dir="8100000" algn="bl" rotWithShape="0">
              <a:srgbClr val="000000">
                <a:alpha val="102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g3ca6efbcb89_0_97"/>
          <p:cNvSpPr/>
          <p:nvPr/>
        </p:nvSpPr>
        <p:spPr>
          <a:xfrm>
            <a:off x="4729100" y="770427"/>
            <a:ext cx="3059629" cy="45719"/>
          </a:xfrm>
          <a:prstGeom prst="rect">
            <a:avLst/>
          </a:prstGeom>
          <a:solidFill>
            <a:srgbClr val="F59E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g3ca6efbcb89_0_97"/>
          <p:cNvSpPr/>
          <p:nvPr/>
        </p:nvSpPr>
        <p:spPr>
          <a:xfrm>
            <a:off x="4847316" y="832145"/>
            <a:ext cx="3474600" cy="3657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F59E0B"/>
              </a:buClr>
              <a:buSzPts val="1800"/>
              <a:buFont typeface="Calibri"/>
              <a:buNone/>
            </a:pPr>
            <a:r>
              <a:rPr lang="en-US" sz="1800" b="1" i="0" u="none" strike="noStrike" cap="none" dirty="0" err="1">
                <a:solidFill>
                  <a:srgbClr val="F59E0B"/>
                </a:solidFill>
                <a:latin typeface="Calibri"/>
                <a:ea typeface="Calibri"/>
                <a:cs typeface="Calibri"/>
                <a:sym typeface="Calibri"/>
              </a:rPr>
              <a:t>LastFM</a:t>
            </a:r>
            <a:endParaRPr sz="1800" b="0" i="0" u="none" strike="noStrike" cap="none" dirty="0">
              <a:solidFill>
                <a:schemeClr val="dk1"/>
              </a:solidFill>
              <a:latin typeface="Calibri"/>
              <a:ea typeface="Calibri"/>
              <a:cs typeface="Calibri"/>
              <a:sym typeface="Calibri"/>
            </a:endParaRPr>
          </a:p>
        </p:txBody>
      </p:sp>
      <p:sp>
        <p:nvSpPr>
          <p:cNvPr id="107" name="Google Shape;107;g3ca6efbcb89_0_97"/>
          <p:cNvSpPr/>
          <p:nvPr/>
        </p:nvSpPr>
        <p:spPr>
          <a:xfrm>
            <a:off x="309607" y="89100"/>
            <a:ext cx="6508200" cy="5487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1E293B"/>
              </a:buClr>
              <a:buSzPts val="3200"/>
              <a:buFont typeface="Calibri"/>
              <a:buNone/>
            </a:pPr>
            <a:r>
              <a:rPr lang="en-US" sz="2800" b="1" u="none" strike="noStrike" cap="none" dirty="0">
                <a:solidFill>
                  <a:srgbClr val="64748B"/>
                </a:solidFill>
                <a:latin typeface="Calibri"/>
                <a:ea typeface="Calibri"/>
                <a:cs typeface="Calibri"/>
                <a:sym typeface="Calibri"/>
              </a:rPr>
              <a:t>Datasets</a:t>
            </a:r>
            <a:endParaRPr sz="2800" u="none" strike="noStrike" cap="none" dirty="0">
              <a:solidFill>
                <a:srgbClr val="64748B"/>
              </a:solidFill>
              <a:latin typeface="Calibri"/>
              <a:ea typeface="Calibri"/>
              <a:cs typeface="Calibri"/>
              <a:sym typeface="Calibri"/>
            </a:endParaRPr>
          </a:p>
        </p:txBody>
      </p:sp>
      <p:sp>
        <p:nvSpPr>
          <p:cNvPr id="3" name="Text 40">
            <a:extLst>
              <a:ext uri="{FF2B5EF4-FFF2-40B4-BE49-F238E27FC236}">
                <a16:creationId xmlns:a16="http://schemas.microsoft.com/office/drawing/2014/main" id="{E0DB5A98-4F60-520B-0923-ACC5ED98039D}"/>
              </a:ext>
            </a:extLst>
          </p:cNvPr>
          <p:cNvSpPr/>
          <p:nvPr/>
        </p:nvSpPr>
        <p:spPr>
          <a:xfrm>
            <a:off x="4847316" y="1227273"/>
            <a:ext cx="2377440" cy="228600"/>
          </a:xfrm>
          <a:prstGeom prst="rect">
            <a:avLst/>
          </a:prstGeom>
          <a:noFill/>
          <a:ln/>
        </p:spPr>
        <p:txBody>
          <a:bodyPr wrap="square" lIns="0" tIns="0" rIns="0" bIns="0" rtlCol="0" anchor="ctr"/>
          <a:lstStyle/>
          <a:p>
            <a:pPr marL="0" indent="0">
              <a:buNone/>
            </a:pPr>
            <a:r>
              <a:rPr lang="en-US" sz="1000" i="1" dirty="0">
                <a:solidFill>
                  <a:srgbClr val="EA580C"/>
                </a:solidFill>
                <a:latin typeface="Calibri" pitchFamily="34" charset="0"/>
                <a:ea typeface="Calibri" pitchFamily="34" charset="-122"/>
                <a:cs typeface="Calibri" pitchFamily="34" charset="-120"/>
              </a:rPr>
              <a:t>Social music network</a:t>
            </a:r>
            <a:endParaRPr lang="en-US" sz="1000" dirty="0"/>
          </a:p>
        </p:txBody>
      </p:sp>
      <p:sp>
        <p:nvSpPr>
          <p:cNvPr id="4" name="Text 41">
            <a:extLst>
              <a:ext uri="{FF2B5EF4-FFF2-40B4-BE49-F238E27FC236}">
                <a16:creationId xmlns:a16="http://schemas.microsoft.com/office/drawing/2014/main" id="{AB6396D7-2DAB-39EA-67B6-2A62DABF5879}"/>
              </a:ext>
            </a:extLst>
          </p:cNvPr>
          <p:cNvSpPr/>
          <p:nvPr/>
        </p:nvSpPr>
        <p:spPr>
          <a:xfrm>
            <a:off x="4847316" y="1545345"/>
            <a:ext cx="777240" cy="22860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Nodes</a:t>
            </a:r>
            <a:endParaRPr lang="en-US" sz="900" dirty="0"/>
          </a:p>
        </p:txBody>
      </p:sp>
      <p:sp>
        <p:nvSpPr>
          <p:cNvPr id="5" name="Text 42">
            <a:extLst>
              <a:ext uri="{FF2B5EF4-FFF2-40B4-BE49-F238E27FC236}">
                <a16:creationId xmlns:a16="http://schemas.microsoft.com/office/drawing/2014/main" id="{ABD38A2E-BB64-133F-46E9-DE6750B9610C}"/>
              </a:ext>
            </a:extLst>
          </p:cNvPr>
          <p:cNvSpPr/>
          <p:nvPr/>
        </p:nvSpPr>
        <p:spPr>
          <a:xfrm>
            <a:off x="5624556" y="1545345"/>
            <a:ext cx="1554480" cy="228600"/>
          </a:xfrm>
          <a:prstGeom prst="rect">
            <a:avLst/>
          </a:prstGeom>
          <a:noFill/>
          <a:ln/>
        </p:spPr>
        <p:txBody>
          <a:bodyPr wrap="square" lIns="0" tIns="0" rIns="0" bIns="0" rtlCol="0" anchor="ctr"/>
          <a:lstStyle/>
          <a:p>
            <a:pPr marL="0" indent="0">
              <a:buNone/>
            </a:pPr>
            <a:r>
              <a:rPr lang="en-US" sz="950" b="1" dirty="0">
                <a:solidFill>
                  <a:srgbClr val="1E293B"/>
                </a:solidFill>
                <a:latin typeface="Calibri" pitchFamily="34" charset="0"/>
                <a:ea typeface="Calibri" pitchFamily="34" charset="-122"/>
                <a:cs typeface="Calibri" pitchFamily="34" charset="-120"/>
              </a:rPr>
              <a:t>7,624 users</a:t>
            </a:r>
            <a:endParaRPr lang="en-US" sz="950" dirty="0"/>
          </a:p>
        </p:txBody>
      </p:sp>
      <p:sp>
        <p:nvSpPr>
          <p:cNvPr id="6" name="Text 43">
            <a:extLst>
              <a:ext uri="{FF2B5EF4-FFF2-40B4-BE49-F238E27FC236}">
                <a16:creationId xmlns:a16="http://schemas.microsoft.com/office/drawing/2014/main" id="{521818B3-B280-9F37-AE5C-ACB05916B56A}"/>
              </a:ext>
            </a:extLst>
          </p:cNvPr>
          <p:cNvSpPr/>
          <p:nvPr/>
        </p:nvSpPr>
        <p:spPr>
          <a:xfrm>
            <a:off x="4847316" y="1865385"/>
            <a:ext cx="777240" cy="22860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Edges</a:t>
            </a:r>
            <a:endParaRPr lang="en-US" sz="900" dirty="0"/>
          </a:p>
        </p:txBody>
      </p:sp>
      <p:sp>
        <p:nvSpPr>
          <p:cNvPr id="7" name="Text 44">
            <a:extLst>
              <a:ext uri="{FF2B5EF4-FFF2-40B4-BE49-F238E27FC236}">
                <a16:creationId xmlns:a16="http://schemas.microsoft.com/office/drawing/2014/main" id="{F4E1B1D3-3FBD-2DCC-0F92-97B7005FA96E}"/>
              </a:ext>
            </a:extLst>
          </p:cNvPr>
          <p:cNvSpPr/>
          <p:nvPr/>
        </p:nvSpPr>
        <p:spPr>
          <a:xfrm>
            <a:off x="5624556" y="1865385"/>
            <a:ext cx="1554480" cy="228600"/>
          </a:xfrm>
          <a:prstGeom prst="rect">
            <a:avLst/>
          </a:prstGeom>
          <a:noFill/>
          <a:ln/>
        </p:spPr>
        <p:txBody>
          <a:bodyPr wrap="square" lIns="0" tIns="0" rIns="0" bIns="0" rtlCol="0" anchor="ctr"/>
          <a:lstStyle/>
          <a:p>
            <a:pPr marL="0" indent="0">
              <a:buNone/>
            </a:pPr>
            <a:r>
              <a:rPr lang="en-US" sz="950" b="1" dirty="0">
                <a:solidFill>
                  <a:srgbClr val="1E293B"/>
                </a:solidFill>
                <a:latin typeface="Calibri" pitchFamily="34" charset="0"/>
                <a:ea typeface="Calibri" pitchFamily="34" charset="-122"/>
                <a:cs typeface="Calibri" pitchFamily="34" charset="-120"/>
              </a:rPr>
              <a:t>27,806 mutual follows</a:t>
            </a:r>
            <a:endParaRPr lang="en-US" sz="950" dirty="0"/>
          </a:p>
        </p:txBody>
      </p:sp>
      <p:sp>
        <p:nvSpPr>
          <p:cNvPr id="8" name="Text 45">
            <a:extLst>
              <a:ext uri="{FF2B5EF4-FFF2-40B4-BE49-F238E27FC236}">
                <a16:creationId xmlns:a16="http://schemas.microsoft.com/office/drawing/2014/main" id="{4824763E-52E5-1EE3-3D9C-1623C26D31A5}"/>
              </a:ext>
            </a:extLst>
          </p:cNvPr>
          <p:cNvSpPr/>
          <p:nvPr/>
        </p:nvSpPr>
        <p:spPr>
          <a:xfrm>
            <a:off x="4847316" y="2185425"/>
            <a:ext cx="777240" cy="22860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Labels</a:t>
            </a:r>
            <a:endParaRPr lang="en-US" sz="900" dirty="0"/>
          </a:p>
        </p:txBody>
      </p:sp>
      <p:sp>
        <p:nvSpPr>
          <p:cNvPr id="9" name="Text 46">
            <a:extLst>
              <a:ext uri="{FF2B5EF4-FFF2-40B4-BE49-F238E27FC236}">
                <a16:creationId xmlns:a16="http://schemas.microsoft.com/office/drawing/2014/main" id="{E6E6FED2-7B9F-49AB-F25F-398D17A6AB3D}"/>
              </a:ext>
            </a:extLst>
          </p:cNvPr>
          <p:cNvSpPr/>
          <p:nvPr/>
        </p:nvSpPr>
        <p:spPr>
          <a:xfrm>
            <a:off x="5624556" y="2185425"/>
            <a:ext cx="1554480" cy="228600"/>
          </a:xfrm>
          <a:prstGeom prst="rect">
            <a:avLst/>
          </a:prstGeom>
          <a:noFill/>
          <a:ln/>
        </p:spPr>
        <p:txBody>
          <a:bodyPr wrap="square" lIns="0" tIns="0" rIns="0" bIns="0" rtlCol="0" anchor="ctr"/>
          <a:lstStyle/>
          <a:p>
            <a:pPr marL="0" indent="0">
              <a:buNone/>
            </a:pPr>
            <a:r>
              <a:rPr lang="en-US" sz="950" b="1" dirty="0">
                <a:solidFill>
                  <a:srgbClr val="1E293B"/>
                </a:solidFill>
                <a:latin typeface="Calibri" pitchFamily="34" charset="0"/>
                <a:ea typeface="Calibri" pitchFamily="34" charset="-122"/>
                <a:cs typeface="Calibri" pitchFamily="34" charset="-120"/>
              </a:rPr>
              <a:t>18 countries (100% labeled)</a:t>
            </a:r>
            <a:endParaRPr lang="en-US" sz="950" dirty="0"/>
          </a:p>
        </p:txBody>
      </p:sp>
      <p:sp>
        <p:nvSpPr>
          <p:cNvPr id="10" name="Text 47">
            <a:extLst>
              <a:ext uri="{FF2B5EF4-FFF2-40B4-BE49-F238E27FC236}">
                <a16:creationId xmlns:a16="http://schemas.microsoft.com/office/drawing/2014/main" id="{4C5F2E77-71AD-7A24-B663-6F821300787E}"/>
              </a:ext>
            </a:extLst>
          </p:cNvPr>
          <p:cNvSpPr/>
          <p:nvPr/>
        </p:nvSpPr>
        <p:spPr>
          <a:xfrm>
            <a:off x="4847316" y="2505465"/>
            <a:ext cx="777240" cy="22860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Features</a:t>
            </a:r>
            <a:endParaRPr lang="en-US" sz="900" dirty="0"/>
          </a:p>
        </p:txBody>
      </p:sp>
      <p:sp>
        <p:nvSpPr>
          <p:cNvPr id="11" name="Text 48">
            <a:extLst>
              <a:ext uri="{FF2B5EF4-FFF2-40B4-BE49-F238E27FC236}">
                <a16:creationId xmlns:a16="http://schemas.microsoft.com/office/drawing/2014/main" id="{81503ACA-204F-42A8-4773-A5AF62839CF6}"/>
              </a:ext>
            </a:extLst>
          </p:cNvPr>
          <p:cNvSpPr/>
          <p:nvPr/>
        </p:nvSpPr>
        <p:spPr>
          <a:xfrm>
            <a:off x="5624556" y="2505465"/>
            <a:ext cx="1554480" cy="228600"/>
          </a:xfrm>
          <a:prstGeom prst="rect">
            <a:avLst/>
          </a:prstGeom>
          <a:noFill/>
          <a:ln/>
        </p:spPr>
        <p:txBody>
          <a:bodyPr wrap="square" lIns="0" tIns="0" rIns="0" bIns="0" rtlCol="0" anchor="ctr"/>
          <a:lstStyle/>
          <a:p>
            <a:pPr marL="0" indent="0">
              <a:buNone/>
            </a:pPr>
            <a:r>
              <a:rPr lang="en-US" sz="950" b="1" dirty="0">
                <a:solidFill>
                  <a:srgbClr val="1E293B"/>
                </a:solidFill>
                <a:latin typeface="Calibri" pitchFamily="34" charset="0"/>
                <a:ea typeface="Calibri" pitchFamily="34" charset="-122"/>
                <a:cs typeface="Calibri" pitchFamily="34" charset="-120"/>
              </a:rPr>
              <a:t>7,842d artist preferences</a:t>
            </a:r>
            <a:endParaRPr lang="en-US" sz="950" dirty="0"/>
          </a:p>
        </p:txBody>
      </p:sp>
      <p:sp>
        <p:nvSpPr>
          <p:cNvPr id="12" name="Shape 49">
            <a:extLst>
              <a:ext uri="{FF2B5EF4-FFF2-40B4-BE49-F238E27FC236}">
                <a16:creationId xmlns:a16="http://schemas.microsoft.com/office/drawing/2014/main" id="{7A4EC424-4FD6-F071-5D4C-7571A0E9E207}"/>
              </a:ext>
            </a:extLst>
          </p:cNvPr>
          <p:cNvSpPr/>
          <p:nvPr/>
        </p:nvSpPr>
        <p:spPr>
          <a:xfrm>
            <a:off x="4847316" y="2871225"/>
            <a:ext cx="2286000" cy="9144"/>
          </a:xfrm>
          <a:prstGeom prst="rect">
            <a:avLst/>
          </a:prstGeom>
          <a:solidFill>
            <a:srgbClr val="E2E8F0"/>
          </a:solidFill>
          <a:ln/>
        </p:spPr>
        <p:txBody>
          <a:bodyPr/>
          <a:lstStyle/>
          <a:p>
            <a:endParaRPr lang="en-UA"/>
          </a:p>
        </p:txBody>
      </p:sp>
      <p:sp>
        <p:nvSpPr>
          <p:cNvPr id="13" name="Text 50">
            <a:extLst>
              <a:ext uri="{FF2B5EF4-FFF2-40B4-BE49-F238E27FC236}">
                <a16:creationId xmlns:a16="http://schemas.microsoft.com/office/drawing/2014/main" id="{4A72C7A3-87DB-975F-C6D4-1F949FCD9CD4}"/>
              </a:ext>
            </a:extLst>
          </p:cNvPr>
          <p:cNvSpPr/>
          <p:nvPr/>
        </p:nvSpPr>
        <p:spPr>
          <a:xfrm>
            <a:off x="4847316" y="2962665"/>
            <a:ext cx="2286000" cy="182880"/>
          </a:xfrm>
          <a:prstGeom prst="rect">
            <a:avLst/>
          </a:prstGeom>
          <a:noFill/>
          <a:ln/>
        </p:spPr>
        <p:txBody>
          <a:bodyPr wrap="square" lIns="0" tIns="0" rIns="0" bIns="0" rtlCol="0" anchor="ctr"/>
          <a:lstStyle/>
          <a:p>
            <a:pPr marL="0" indent="0">
              <a:buNone/>
            </a:pPr>
            <a:r>
              <a:rPr lang="en-US" sz="900" b="1" dirty="0">
                <a:solidFill>
                  <a:srgbClr val="EA580C"/>
                </a:solidFill>
                <a:latin typeface="Calibri" pitchFamily="34" charset="0"/>
                <a:ea typeface="Calibri" pitchFamily="34" charset="-122"/>
                <a:cs typeface="Calibri" pitchFamily="34" charset="-120"/>
              </a:rPr>
              <a:t>Features</a:t>
            </a:r>
            <a:endParaRPr lang="en-US" sz="900" dirty="0"/>
          </a:p>
        </p:txBody>
      </p:sp>
      <p:sp>
        <p:nvSpPr>
          <p:cNvPr id="14" name="Text 51">
            <a:extLst>
              <a:ext uri="{FF2B5EF4-FFF2-40B4-BE49-F238E27FC236}">
                <a16:creationId xmlns:a16="http://schemas.microsoft.com/office/drawing/2014/main" id="{06361903-1B95-523D-7443-89CF7C158634}"/>
              </a:ext>
            </a:extLst>
          </p:cNvPr>
          <p:cNvSpPr/>
          <p:nvPr/>
        </p:nvSpPr>
        <p:spPr>
          <a:xfrm>
            <a:off x="4847316" y="3145545"/>
            <a:ext cx="2286000" cy="594360"/>
          </a:xfrm>
          <a:prstGeom prst="rect">
            <a:avLst/>
          </a:prstGeom>
          <a:noFill/>
          <a:ln/>
        </p:spPr>
        <p:txBody>
          <a:bodyPr wrap="square" lIns="0" tIns="0" rIns="0" bIns="0" rtlCol="0" anchor="ctr"/>
          <a:lstStyle/>
          <a:p>
            <a:pPr marL="0" indent="0">
              <a:lnSpc>
                <a:spcPct val="120000"/>
              </a:lnSpc>
              <a:buNone/>
            </a:pPr>
            <a:r>
              <a:rPr lang="en-US" sz="850" dirty="0">
                <a:solidFill>
                  <a:srgbClr val="475569"/>
                </a:solidFill>
                <a:latin typeface="Calibri" pitchFamily="34" charset="0"/>
                <a:ea typeface="Calibri" pitchFamily="34" charset="-122"/>
                <a:cs typeface="Calibri" pitchFamily="34" charset="-120"/>
              </a:rPr>
              <a:t>Sparse binary vector: 7,842 artists, 1 if user listened to that artist, 0 otherwise. Avg ~395 active artists per user. Every user has a unique musical fingerprint.</a:t>
            </a:r>
            <a:endParaRPr lang="en-US" sz="850" dirty="0"/>
          </a:p>
        </p:txBody>
      </p:sp>
      <p:sp>
        <p:nvSpPr>
          <p:cNvPr id="15" name="Shape 52">
            <a:extLst>
              <a:ext uri="{FF2B5EF4-FFF2-40B4-BE49-F238E27FC236}">
                <a16:creationId xmlns:a16="http://schemas.microsoft.com/office/drawing/2014/main" id="{3F726BB3-579F-CF78-758F-0C3F950B18F3}"/>
              </a:ext>
            </a:extLst>
          </p:cNvPr>
          <p:cNvSpPr/>
          <p:nvPr/>
        </p:nvSpPr>
        <p:spPr>
          <a:xfrm>
            <a:off x="4847316" y="3785625"/>
            <a:ext cx="2286000" cy="9144"/>
          </a:xfrm>
          <a:prstGeom prst="rect">
            <a:avLst/>
          </a:prstGeom>
          <a:solidFill>
            <a:srgbClr val="E2E8F0"/>
          </a:solidFill>
          <a:ln/>
        </p:spPr>
        <p:txBody>
          <a:bodyPr/>
          <a:lstStyle/>
          <a:p>
            <a:endParaRPr lang="en-UA"/>
          </a:p>
        </p:txBody>
      </p:sp>
      <p:sp>
        <p:nvSpPr>
          <p:cNvPr id="16" name="Text 53">
            <a:extLst>
              <a:ext uri="{FF2B5EF4-FFF2-40B4-BE49-F238E27FC236}">
                <a16:creationId xmlns:a16="http://schemas.microsoft.com/office/drawing/2014/main" id="{BE136D20-C9EA-A2B5-5440-52FB473B7AF8}"/>
              </a:ext>
            </a:extLst>
          </p:cNvPr>
          <p:cNvSpPr/>
          <p:nvPr/>
        </p:nvSpPr>
        <p:spPr>
          <a:xfrm>
            <a:off x="4847316" y="3831345"/>
            <a:ext cx="2286000" cy="182880"/>
          </a:xfrm>
          <a:prstGeom prst="rect">
            <a:avLst/>
          </a:prstGeom>
          <a:noFill/>
          <a:ln/>
        </p:spPr>
        <p:txBody>
          <a:bodyPr wrap="square" lIns="0" tIns="0" rIns="0" bIns="0" rtlCol="0" anchor="ctr"/>
          <a:lstStyle/>
          <a:p>
            <a:pPr marL="0" indent="0">
              <a:buNone/>
            </a:pPr>
            <a:r>
              <a:rPr lang="en-US" sz="900" b="1" dirty="0">
                <a:solidFill>
                  <a:srgbClr val="EA580C"/>
                </a:solidFill>
                <a:latin typeface="Calibri" pitchFamily="34" charset="0"/>
                <a:ea typeface="Calibri" pitchFamily="34" charset="-122"/>
                <a:cs typeface="Calibri" pitchFamily="34" charset="-120"/>
              </a:rPr>
              <a:t>Why chosen</a:t>
            </a:r>
            <a:endParaRPr lang="en-US" sz="900" dirty="0"/>
          </a:p>
        </p:txBody>
      </p:sp>
      <p:sp>
        <p:nvSpPr>
          <p:cNvPr id="17" name="Text 54">
            <a:extLst>
              <a:ext uri="{FF2B5EF4-FFF2-40B4-BE49-F238E27FC236}">
                <a16:creationId xmlns:a16="http://schemas.microsoft.com/office/drawing/2014/main" id="{E9F44DF5-9226-B3E1-C363-CEB90DC14E28}"/>
              </a:ext>
            </a:extLst>
          </p:cNvPr>
          <p:cNvSpPr/>
          <p:nvPr/>
        </p:nvSpPr>
        <p:spPr>
          <a:xfrm>
            <a:off x="4847316" y="4014225"/>
            <a:ext cx="2377440" cy="548640"/>
          </a:xfrm>
          <a:prstGeom prst="rect">
            <a:avLst/>
          </a:prstGeom>
          <a:noFill/>
          <a:ln/>
        </p:spPr>
        <p:txBody>
          <a:bodyPr wrap="square" lIns="0" tIns="0" rIns="0" bIns="0" rtlCol="0" anchor="ctr"/>
          <a:lstStyle/>
          <a:p>
            <a:pPr marL="0" indent="0">
              <a:lnSpc>
                <a:spcPct val="120000"/>
              </a:lnSpc>
              <a:buNone/>
            </a:pPr>
            <a:r>
              <a:rPr lang="en-US" sz="850" dirty="0">
                <a:solidFill>
                  <a:srgbClr val="475569"/>
                </a:solidFill>
                <a:latin typeface="Calibri" pitchFamily="34" charset="0"/>
                <a:ea typeface="Calibri" pitchFamily="34" charset="-122"/>
                <a:cs typeface="Calibri" pitchFamily="34" charset="-120"/>
              </a:rPr>
              <a:t>Dataset with real node features. Lets us test: do GNNs and VGAE improve when they receive content information instead of generic structural features?</a:t>
            </a:r>
            <a:endParaRPr lang="en-US" sz="850" dirty="0"/>
          </a:p>
        </p:txBody>
      </p:sp>
      <p:sp>
        <p:nvSpPr>
          <p:cNvPr id="33" name="Text 4">
            <a:extLst>
              <a:ext uri="{FF2B5EF4-FFF2-40B4-BE49-F238E27FC236}">
                <a16:creationId xmlns:a16="http://schemas.microsoft.com/office/drawing/2014/main" id="{72FF791E-B87C-3CD6-B1BE-468DE5C8C35C}"/>
              </a:ext>
            </a:extLst>
          </p:cNvPr>
          <p:cNvSpPr/>
          <p:nvPr/>
        </p:nvSpPr>
        <p:spPr>
          <a:xfrm>
            <a:off x="1761336" y="1214514"/>
            <a:ext cx="2377440" cy="228600"/>
          </a:xfrm>
          <a:prstGeom prst="rect">
            <a:avLst/>
          </a:prstGeom>
          <a:noFill/>
          <a:ln/>
        </p:spPr>
        <p:txBody>
          <a:bodyPr wrap="square" lIns="0" tIns="0" rIns="0" bIns="0" rtlCol="0" anchor="ctr"/>
          <a:lstStyle/>
          <a:p>
            <a:pPr marL="0" indent="0">
              <a:buNone/>
            </a:pPr>
            <a:r>
              <a:rPr lang="en-US" sz="1000" i="1" dirty="0">
                <a:solidFill>
                  <a:srgbClr val="0891B2"/>
                </a:solidFill>
                <a:latin typeface="Calibri" pitchFamily="34" charset="0"/>
                <a:ea typeface="Calibri" pitchFamily="34" charset="-122"/>
                <a:cs typeface="Calibri" pitchFamily="34" charset="-120"/>
              </a:rPr>
              <a:t>Academic co-authorship</a:t>
            </a:r>
            <a:endParaRPr lang="en-US" sz="1000" dirty="0"/>
          </a:p>
        </p:txBody>
      </p:sp>
      <p:sp>
        <p:nvSpPr>
          <p:cNvPr id="34" name="Text 5">
            <a:extLst>
              <a:ext uri="{FF2B5EF4-FFF2-40B4-BE49-F238E27FC236}">
                <a16:creationId xmlns:a16="http://schemas.microsoft.com/office/drawing/2014/main" id="{46D8C3A4-6C17-21A2-92B9-21F150F5360E}"/>
              </a:ext>
            </a:extLst>
          </p:cNvPr>
          <p:cNvSpPr/>
          <p:nvPr/>
        </p:nvSpPr>
        <p:spPr>
          <a:xfrm>
            <a:off x="1761336" y="1580274"/>
            <a:ext cx="777240" cy="22860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Nodes</a:t>
            </a:r>
            <a:endParaRPr lang="en-US" sz="900" dirty="0"/>
          </a:p>
        </p:txBody>
      </p:sp>
      <p:sp>
        <p:nvSpPr>
          <p:cNvPr id="35" name="Text 6">
            <a:extLst>
              <a:ext uri="{FF2B5EF4-FFF2-40B4-BE49-F238E27FC236}">
                <a16:creationId xmlns:a16="http://schemas.microsoft.com/office/drawing/2014/main" id="{51566FA5-7821-34D2-E444-9DAF15083AF4}"/>
              </a:ext>
            </a:extLst>
          </p:cNvPr>
          <p:cNvSpPr/>
          <p:nvPr/>
        </p:nvSpPr>
        <p:spPr>
          <a:xfrm>
            <a:off x="2538576" y="1580274"/>
            <a:ext cx="1554480" cy="228600"/>
          </a:xfrm>
          <a:prstGeom prst="rect">
            <a:avLst/>
          </a:prstGeom>
          <a:noFill/>
          <a:ln/>
        </p:spPr>
        <p:txBody>
          <a:bodyPr wrap="square" lIns="0" tIns="0" rIns="0" bIns="0" rtlCol="0" anchor="ctr"/>
          <a:lstStyle/>
          <a:p>
            <a:pPr marL="0" indent="0">
              <a:buNone/>
            </a:pPr>
            <a:r>
              <a:rPr lang="en-US" sz="950" b="1" dirty="0">
                <a:solidFill>
                  <a:srgbClr val="1E293B"/>
                </a:solidFill>
                <a:latin typeface="Calibri" pitchFamily="34" charset="0"/>
                <a:ea typeface="Calibri" pitchFamily="34" charset="-122"/>
                <a:cs typeface="Calibri" pitchFamily="34" charset="-120"/>
              </a:rPr>
              <a:t>10,397 authors</a:t>
            </a:r>
            <a:endParaRPr lang="en-US" sz="950" dirty="0"/>
          </a:p>
        </p:txBody>
      </p:sp>
      <p:sp>
        <p:nvSpPr>
          <p:cNvPr id="36" name="Text 7">
            <a:extLst>
              <a:ext uri="{FF2B5EF4-FFF2-40B4-BE49-F238E27FC236}">
                <a16:creationId xmlns:a16="http://schemas.microsoft.com/office/drawing/2014/main" id="{DD062011-7679-254C-7B4E-6889BA133AF1}"/>
              </a:ext>
            </a:extLst>
          </p:cNvPr>
          <p:cNvSpPr/>
          <p:nvPr/>
        </p:nvSpPr>
        <p:spPr>
          <a:xfrm>
            <a:off x="1761336" y="1900314"/>
            <a:ext cx="777240" cy="22860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Edges</a:t>
            </a:r>
            <a:endParaRPr lang="en-US" sz="900" dirty="0"/>
          </a:p>
        </p:txBody>
      </p:sp>
      <p:sp>
        <p:nvSpPr>
          <p:cNvPr id="37" name="Text 8">
            <a:extLst>
              <a:ext uri="{FF2B5EF4-FFF2-40B4-BE49-F238E27FC236}">
                <a16:creationId xmlns:a16="http://schemas.microsoft.com/office/drawing/2014/main" id="{E6F7FAEB-7F7D-731F-8534-DBCABBF81B4D}"/>
              </a:ext>
            </a:extLst>
          </p:cNvPr>
          <p:cNvSpPr/>
          <p:nvPr/>
        </p:nvSpPr>
        <p:spPr>
          <a:xfrm>
            <a:off x="2538576" y="1900314"/>
            <a:ext cx="1554480" cy="228600"/>
          </a:xfrm>
          <a:prstGeom prst="rect">
            <a:avLst/>
          </a:prstGeom>
          <a:noFill/>
          <a:ln/>
        </p:spPr>
        <p:txBody>
          <a:bodyPr wrap="square" lIns="0" tIns="0" rIns="0" bIns="0" rtlCol="0" anchor="ctr"/>
          <a:lstStyle/>
          <a:p>
            <a:pPr marL="0" indent="0">
              <a:buNone/>
            </a:pPr>
            <a:r>
              <a:rPr lang="en-US" sz="950" b="1" dirty="0">
                <a:solidFill>
                  <a:srgbClr val="1E293B"/>
                </a:solidFill>
                <a:latin typeface="Calibri" pitchFamily="34" charset="0"/>
                <a:ea typeface="Calibri" pitchFamily="34" charset="-122"/>
                <a:cs typeface="Calibri" pitchFamily="34" charset="-120"/>
              </a:rPr>
              <a:t>22,243 co-authorships</a:t>
            </a:r>
            <a:endParaRPr lang="en-US" sz="950" dirty="0"/>
          </a:p>
        </p:txBody>
      </p:sp>
      <p:sp>
        <p:nvSpPr>
          <p:cNvPr id="38" name="Text 9">
            <a:extLst>
              <a:ext uri="{FF2B5EF4-FFF2-40B4-BE49-F238E27FC236}">
                <a16:creationId xmlns:a16="http://schemas.microsoft.com/office/drawing/2014/main" id="{D96CC68C-FED0-867E-DE2D-91CAB666BF0C}"/>
              </a:ext>
            </a:extLst>
          </p:cNvPr>
          <p:cNvSpPr/>
          <p:nvPr/>
        </p:nvSpPr>
        <p:spPr>
          <a:xfrm>
            <a:off x="1761336" y="2220354"/>
            <a:ext cx="777240" cy="22860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Labels</a:t>
            </a:r>
            <a:endParaRPr lang="en-US" sz="900" dirty="0"/>
          </a:p>
        </p:txBody>
      </p:sp>
      <p:sp>
        <p:nvSpPr>
          <p:cNvPr id="39" name="Text 10">
            <a:extLst>
              <a:ext uri="{FF2B5EF4-FFF2-40B4-BE49-F238E27FC236}">
                <a16:creationId xmlns:a16="http://schemas.microsoft.com/office/drawing/2014/main" id="{D771DA63-575E-A4CE-FCA7-A9CC10B26470}"/>
              </a:ext>
            </a:extLst>
          </p:cNvPr>
          <p:cNvSpPr/>
          <p:nvPr/>
        </p:nvSpPr>
        <p:spPr>
          <a:xfrm>
            <a:off x="2538576" y="2220354"/>
            <a:ext cx="1554480" cy="228600"/>
          </a:xfrm>
          <a:prstGeom prst="rect">
            <a:avLst/>
          </a:prstGeom>
          <a:noFill/>
          <a:ln/>
        </p:spPr>
        <p:txBody>
          <a:bodyPr wrap="square" lIns="0" tIns="0" rIns="0" bIns="0" rtlCol="0" anchor="ctr"/>
          <a:lstStyle/>
          <a:p>
            <a:pPr marL="0" indent="0">
              <a:buNone/>
            </a:pPr>
            <a:r>
              <a:rPr lang="en-US" sz="950" b="1" dirty="0">
                <a:solidFill>
                  <a:srgbClr val="1E293B"/>
                </a:solidFill>
                <a:latin typeface="Calibri" pitchFamily="34" charset="0"/>
                <a:ea typeface="Calibri" pitchFamily="34" charset="-122"/>
                <a:cs typeface="Calibri" pitchFamily="34" charset="-120"/>
              </a:rPr>
              <a:t>7 ArXiv subfields (14% labeled)</a:t>
            </a:r>
            <a:endParaRPr lang="en-US" sz="950" dirty="0"/>
          </a:p>
        </p:txBody>
      </p:sp>
      <p:sp>
        <p:nvSpPr>
          <p:cNvPr id="40" name="Text 11">
            <a:extLst>
              <a:ext uri="{FF2B5EF4-FFF2-40B4-BE49-F238E27FC236}">
                <a16:creationId xmlns:a16="http://schemas.microsoft.com/office/drawing/2014/main" id="{8C017A02-1515-A4DD-1420-9EE90D08DFC2}"/>
              </a:ext>
            </a:extLst>
          </p:cNvPr>
          <p:cNvSpPr/>
          <p:nvPr/>
        </p:nvSpPr>
        <p:spPr>
          <a:xfrm>
            <a:off x="1761336" y="2540394"/>
            <a:ext cx="777240" cy="22860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Features</a:t>
            </a:r>
            <a:endParaRPr lang="en-US" sz="900" dirty="0"/>
          </a:p>
        </p:txBody>
      </p:sp>
      <p:sp>
        <p:nvSpPr>
          <p:cNvPr id="41" name="Text 12">
            <a:extLst>
              <a:ext uri="{FF2B5EF4-FFF2-40B4-BE49-F238E27FC236}">
                <a16:creationId xmlns:a16="http://schemas.microsoft.com/office/drawing/2014/main" id="{C8C5256E-5F0C-B159-36D6-59D1ABD87306}"/>
              </a:ext>
            </a:extLst>
          </p:cNvPr>
          <p:cNvSpPr/>
          <p:nvPr/>
        </p:nvSpPr>
        <p:spPr>
          <a:xfrm>
            <a:off x="2538576" y="2540394"/>
            <a:ext cx="1554480" cy="228600"/>
          </a:xfrm>
          <a:prstGeom prst="rect">
            <a:avLst/>
          </a:prstGeom>
          <a:noFill/>
          <a:ln/>
        </p:spPr>
        <p:txBody>
          <a:bodyPr wrap="square" lIns="0" tIns="0" rIns="0" bIns="0" rtlCol="0" anchor="ctr"/>
          <a:lstStyle/>
          <a:p>
            <a:pPr marL="0" indent="0">
              <a:buNone/>
            </a:pPr>
            <a:r>
              <a:rPr lang="en-US" sz="950" b="1" dirty="0">
                <a:solidFill>
                  <a:srgbClr val="1E293B"/>
                </a:solidFill>
                <a:latin typeface="Calibri" pitchFamily="34" charset="0"/>
                <a:ea typeface="Calibri" pitchFamily="34" charset="-122"/>
                <a:cs typeface="Calibri" pitchFamily="34" charset="-120"/>
              </a:rPr>
              <a:t>None — structural only</a:t>
            </a:r>
            <a:endParaRPr lang="en-US" sz="950" dirty="0"/>
          </a:p>
        </p:txBody>
      </p:sp>
      <p:sp>
        <p:nvSpPr>
          <p:cNvPr id="42" name="Shape 13">
            <a:extLst>
              <a:ext uri="{FF2B5EF4-FFF2-40B4-BE49-F238E27FC236}">
                <a16:creationId xmlns:a16="http://schemas.microsoft.com/office/drawing/2014/main" id="{0B9752A9-CAE2-366A-7E40-AB6553F9B509}"/>
              </a:ext>
            </a:extLst>
          </p:cNvPr>
          <p:cNvSpPr/>
          <p:nvPr/>
        </p:nvSpPr>
        <p:spPr>
          <a:xfrm>
            <a:off x="1761336" y="2906154"/>
            <a:ext cx="2286000" cy="9144"/>
          </a:xfrm>
          <a:prstGeom prst="rect">
            <a:avLst/>
          </a:prstGeom>
          <a:solidFill>
            <a:srgbClr val="E2E8F0"/>
          </a:solidFill>
          <a:ln/>
        </p:spPr>
        <p:txBody>
          <a:bodyPr/>
          <a:lstStyle/>
          <a:p>
            <a:endParaRPr lang="en-UA"/>
          </a:p>
        </p:txBody>
      </p:sp>
      <p:sp>
        <p:nvSpPr>
          <p:cNvPr id="43" name="Text 14">
            <a:extLst>
              <a:ext uri="{FF2B5EF4-FFF2-40B4-BE49-F238E27FC236}">
                <a16:creationId xmlns:a16="http://schemas.microsoft.com/office/drawing/2014/main" id="{1F71B579-776F-981C-D9F9-4DFA6DD05AB5}"/>
              </a:ext>
            </a:extLst>
          </p:cNvPr>
          <p:cNvSpPr/>
          <p:nvPr/>
        </p:nvSpPr>
        <p:spPr>
          <a:xfrm>
            <a:off x="1761336" y="2997594"/>
            <a:ext cx="2286000" cy="182880"/>
          </a:xfrm>
          <a:prstGeom prst="rect">
            <a:avLst/>
          </a:prstGeom>
          <a:noFill/>
          <a:ln/>
        </p:spPr>
        <p:txBody>
          <a:bodyPr wrap="square" lIns="0" tIns="0" rIns="0" bIns="0" rtlCol="0" anchor="ctr"/>
          <a:lstStyle/>
          <a:p>
            <a:pPr marL="0" indent="0">
              <a:buNone/>
            </a:pPr>
            <a:r>
              <a:rPr lang="en-US" sz="900" b="1" dirty="0">
                <a:solidFill>
                  <a:srgbClr val="0891B2"/>
                </a:solidFill>
                <a:latin typeface="Calibri" pitchFamily="34" charset="0"/>
                <a:ea typeface="Calibri" pitchFamily="34" charset="-122"/>
                <a:cs typeface="Calibri" pitchFamily="34" charset="-120"/>
              </a:rPr>
              <a:t>Labels</a:t>
            </a:r>
            <a:endParaRPr lang="en-US" sz="900" dirty="0"/>
          </a:p>
        </p:txBody>
      </p:sp>
      <p:sp>
        <p:nvSpPr>
          <p:cNvPr id="44" name="Text 15">
            <a:extLst>
              <a:ext uri="{FF2B5EF4-FFF2-40B4-BE49-F238E27FC236}">
                <a16:creationId xmlns:a16="http://schemas.microsoft.com/office/drawing/2014/main" id="{701940EB-3403-2A09-C054-CC065ADD5038}"/>
              </a:ext>
            </a:extLst>
          </p:cNvPr>
          <p:cNvSpPr/>
          <p:nvPr/>
        </p:nvSpPr>
        <p:spPr>
          <a:xfrm>
            <a:off x="1761336" y="3180474"/>
            <a:ext cx="2286000" cy="594360"/>
          </a:xfrm>
          <a:prstGeom prst="rect">
            <a:avLst/>
          </a:prstGeom>
          <a:noFill/>
          <a:ln/>
        </p:spPr>
        <p:txBody>
          <a:bodyPr wrap="square" lIns="0" tIns="0" rIns="0" bIns="0" rtlCol="0" anchor="ctr"/>
          <a:lstStyle/>
          <a:p>
            <a:pPr marL="0" indent="0">
              <a:lnSpc>
                <a:spcPct val="120000"/>
              </a:lnSpc>
              <a:buNone/>
            </a:pPr>
            <a:r>
              <a:rPr lang="en-US" sz="850" dirty="0">
                <a:solidFill>
                  <a:srgbClr val="475569"/>
                </a:solidFill>
                <a:latin typeface="Calibri" pitchFamily="34" charset="0"/>
                <a:ea typeface="Calibri" pitchFamily="34" charset="-122"/>
                <a:cs typeface="Calibri" pitchFamily="34" charset="-120"/>
              </a:rPr>
              <a:t>Real ArXiv cross-listing categories (e.g. "Mathematical Physics", "Quantum Algebra"). Each author assigned their most frequent secondary field.</a:t>
            </a:r>
            <a:endParaRPr lang="en-US" sz="850" dirty="0"/>
          </a:p>
        </p:txBody>
      </p:sp>
      <p:sp>
        <p:nvSpPr>
          <p:cNvPr id="45" name="Shape 16">
            <a:extLst>
              <a:ext uri="{FF2B5EF4-FFF2-40B4-BE49-F238E27FC236}">
                <a16:creationId xmlns:a16="http://schemas.microsoft.com/office/drawing/2014/main" id="{A4F4C4B8-CC6D-4F3F-9DC6-4327B07E33B1}"/>
              </a:ext>
            </a:extLst>
          </p:cNvPr>
          <p:cNvSpPr/>
          <p:nvPr/>
        </p:nvSpPr>
        <p:spPr>
          <a:xfrm>
            <a:off x="1761336" y="3820554"/>
            <a:ext cx="2286000" cy="9144"/>
          </a:xfrm>
          <a:prstGeom prst="rect">
            <a:avLst/>
          </a:prstGeom>
          <a:solidFill>
            <a:srgbClr val="E2E8F0"/>
          </a:solidFill>
          <a:ln/>
        </p:spPr>
        <p:txBody>
          <a:bodyPr/>
          <a:lstStyle/>
          <a:p>
            <a:endParaRPr lang="en-UA"/>
          </a:p>
        </p:txBody>
      </p:sp>
      <p:sp>
        <p:nvSpPr>
          <p:cNvPr id="46" name="Text 17">
            <a:extLst>
              <a:ext uri="{FF2B5EF4-FFF2-40B4-BE49-F238E27FC236}">
                <a16:creationId xmlns:a16="http://schemas.microsoft.com/office/drawing/2014/main" id="{9EE41F7C-8ADD-BC98-94E3-0AEF387FCE05}"/>
              </a:ext>
            </a:extLst>
          </p:cNvPr>
          <p:cNvSpPr/>
          <p:nvPr/>
        </p:nvSpPr>
        <p:spPr>
          <a:xfrm>
            <a:off x="1761336" y="3866274"/>
            <a:ext cx="2286000" cy="182880"/>
          </a:xfrm>
          <a:prstGeom prst="rect">
            <a:avLst/>
          </a:prstGeom>
          <a:noFill/>
          <a:ln/>
        </p:spPr>
        <p:txBody>
          <a:bodyPr wrap="square" lIns="0" tIns="0" rIns="0" bIns="0" rtlCol="0" anchor="ctr"/>
          <a:lstStyle/>
          <a:p>
            <a:pPr marL="0" indent="0">
              <a:buNone/>
            </a:pPr>
            <a:r>
              <a:rPr lang="en-US" sz="900" b="1" dirty="0">
                <a:solidFill>
                  <a:srgbClr val="0891B2"/>
                </a:solidFill>
                <a:latin typeface="Calibri" pitchFamily="34" charset="0"/>
                <a:ea typeface="Calibri" pitchFamily="34" charset="-122"/>
                <a:cs typeface="Calibri" pitchFamily="34" charset="-120"/>
              </a:rPr>
              <a:t>Why chosen</a:t>
            </a:r>
            <a:endParaRPr lang="en-US" sz="900" dirty="0"/>
          </a:p>
        </p:txBody>
      </p:sp>
      <p:sp>
        <p:nvSpPr>
          <p:cNvPr id="47" name="Text 18">
            <a:extLst>
              <a:ext uri="{FF2B5EF4-FFF2-40B4-BE49-F238E27FC236}">
                <a16:creationId xmlns:a16="http://schemas.microsoft.com/office/drawing/2014/main" id="{8D4B29F1-C637-9F1E-69D9-AC2943E3BABF}"/>
              </a:ext>
            </a:extLst>
          </p:cNvPr>
          <p:cNvSpPr/>
          <p:nvPr/>
        </p:nvSpPr>
        <p:spPr>
          <a:xfrm>
            <a:off x="1761336" y="4049154"/>
            <a:ext cx="2286000" cy="548640"/>
          </a:xfrm>
          <a:prstGeom prst="rect">
            <a:avLst/>
          </a:prstGeom>
          <a:noFill/>
          <a:ln/>
        </p:spPr>
        <p:txBody>
          <a:bodyPr wrap="square" lIns="0" tIns="0" rIns="0" bIns="0" rtlCol="0" anchor="ctr"/>
          <a:lstStyle/>
          <a:p>
            <a:pPr marL="0" indent="0">
              <a:lnSpc>
                <a:spcPct val="120000"/>
              </a:lnSpc>
              <a:buNone/>
            </a:pPr>
            <a:r>
              <a:rPr lang="en-US" sz="850" dirty="0">
                <a:solidFill>
                  <a:srgbClr val="475569"/>
                </a:solidFill>
                <a:latin typeface="Calibri" pitchFamily="34" charset="0"/>
                <a:ea typeface="Calibri" pitchFamily="34" charset="-122"/>
                <a:cs typeface="Calibri" pitchFamily="34" charset="-120"/>
              </a:rPr>
              <a:t>Small enough to run all 10 methods. No node features → isolates embedding quality. Partial labels (14%) test realistic sparse-label regime.</a:t>
            </a:r>
            <a:endParaRPr lang="en-US" sz="850" dirty="0"/>
          </a:p>
        </p:txBody>
      </p:sp>
      <p:sp>
        <p:nvSpPr>
          <p:cNvPr id="48" name="Text 13">
            <a:extLst>
              <a:ext uri="{FF2B5EF4-FFF2-40B4-BE49-F238E27FC236}">
                <a16:creationId xmlns:a16="http://schemas.microsoft.com/office/drawing/2014/main" id="{0CCDD652-5B1C-5BB8-E8E7-8A5B40DCE1A8}"/>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3 / 34</a:t>
            </a:r>
            <a:endParaRPr lang="en-US" sz="9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7315200" cy="457200"/>
          </a:xfrm>
          <a:prstGeom prst="rect">
            <a:avLst/>
          </a:prstGeom>
          <a:noFill/>
          <a:ln/>
        </p:spPr>
        <p:txBody>
          <a:bodyPr wrap="square" lIns="0" tIns="0" rIns="0" bIns="0" rtlCol="0" anchor="ctr"/>
          <a:lstStyle/>
          <a:p>
            <a:pPr marL="0" indent="0">
              <a:buNone/>
            </a:pPr>
            <a:r>
              <a:rPr lang="en-US" sz="2600" b="1" dirty="0">
                <a:solidFill>
                  <a:srgbClr val="1E293B"/>
                </a:solidFill>
                <a:latin typeface="Trebuchet MS" pitchFamily="34" charset="0"/>
                <a:ea typeface="Trebuchet MS" pitchFamily="34" charset="-122"/>
                <a:cs typeface="Trebuchet MS" pitchFamily="34" charset="-120"/>
              </a:rPr>
              <a:t>Heuristic Scoring Functions (LP only)</a:t>
            </a:r>
            <a:endParaRPr lang="en-US" sz="2600" dirty="0"/>
          </a:p>
        </p:txBody>
      </p:sp>
      <p:sp>
        <p:nvSpPr>
          <p:cNvPr id="4" name="Text 2"/>
          <p:cNvSpPr/>
          <p:nvPr/>
        </p:nvSpPr>
        <p:spPr>
          <a:xfrm>
            <a:off x="731520" y="960120"/>
            <a:ext cx="7680960" cy="457200"/>
          </a:xfrm>
          <a:prstGeom prst="rect">
            <a:avLst/>
          </a:prstGeom>
          <a:noFill/>
          <a:ln/>
        </p:spPr>
        <p:txBody>
          <a:bodyPr wrap="square" lIns="0" tIns="0" rIns="0" bIns="0" rtlCol="0" anchor="ctr"/>
          <a:lstStyle/>
          <a:p>
            <a:pPr marL="0" indent="0">
              <a:buNone/>
            </a:pPr>
            <a:r>
              <a:rPr lang="en-US" sz="1100" dirty="0">
                <a:solidFill>
                  <a:srgbClr val="475569"/>
                </a:solidFill>
                <a:latin typeface="Calibri" pitchFamily="34" charset="0"/>
                <a:ea typeface="Calibri" pitchFamily="34" charset="-122"/>
                <a:cs typeface="Calibri" pitchFamily="34" charset="-120"/>
              </a:rPr>
              <a:t>Not embedding methods. No parameters, no training. Compute a score per node pair directly from graph structure. Comparable to embeddings because LP evaluation is at the output level: every method produces one score per pair.</a:t>
            </a:r>
            <a:endParaRPr lang="en-US" sz="1100" dirty="0"/>
          </a:p>
        </p:txBody>
      </p:sp>
      <p:sp>
        <p:nvSpPr>
          <p:cNvPr id="5" name="Shape 3"/>
          <p:cNvSpPr/>
          <p:nvPr/>
        </p:nvSpPr>
        <p:spPr>
          <a:xfrm>
            <a:off x="457200" y="1554480"/>
            <a:ext cx="8229600" cy="713232"/>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554480"/>
            <a:ext cx="54864" cy="713232"/>
          </a:xfrm>
          <a:prstGeom prst="rect">
            <a:avLst/>
          </a:prstGeom>
          <a:solidFill>
            <a:srgbClr val="0891B2"/>
          </a:solidFill>
          <a:ln/>
        </p:spPr>
        <p:txBody>
          <a:bodyPr/>
          <a:lstStyle/>
          <a:p>
            <a:endParaRPr lang="en-UA"/>
          </a:p>
        </p:txBody>
      </p:sp>
      <p:sp>
        <p:nvSpPr>
          <p:cNvPr id="7" name="Text 5"/>
          <p:cNvSpPr/>
          <p:nvPr/>
        </p:nvSpPr>
        <p:spPr>
          <a:xfrm>
            <a:off x="731520" y="1600200"/>
            <a:ext cx="2011680" cy="22860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Common Neighbors</a:t>
            </a:r>
            <a:endParaRPr lang="en-US" sz="1200" dirty="0"/>
          </a:p>
        </p:txBody>
      </p:sp>
      <p:sp>
        <p:nvSpPr>
          <p:cNvPr id="8" name="Text 6"/>
          <p:cNvSpPr/>
          <p:nvPr/>
        </p:nvSpPr>
        <p:spPr>
          <a:xfrm>
            <a:off x="2743200" y="1600200"/>
            <a:ext cx="3200400" cy="228600"/>
          </a:xfrm>
          <a:prstGeom prst="rect">
            <a:avLst/>
          </a:prstGeom>
          <a:noFill/>
          <a:ln/>
        </p:spPr>
        <p:txBody>
          <a:bodyPr wrap="square" lIns="0" tIns="0" rIns="0" bIns="0" rtlCol="0" anchor="ctr"/>
          <a:lstStyle/>
          <a:p>
            <a:pPr marL="0" indent="0">
              <a:buNone/>
            </a:pPr>
            <a:r>
              <a:rPr lang="en-US" sz="1000" dirty="0">
                <a:solidFill>
                  <a:srgbClr val="0891B2"/>
                </a:solidFill>
                <a:latin typeface="Consolas" pitchFamily="34" charset="0"/>
                <a:ea typeface="Consolas" pitchFamily="34" charset="-122"/>
                <a:cs typeface="Consolas" pitchFamily="34" charset="-120"/>
              </a:rPr>
              <a:t>CN(u,v) = |N(u) ∩ N(v)|</a:t>
            </a:r>
            <a:endParaRPr lang="en-US" sz="1000" dirty="0"/>
          </a:p>
        </p:txBody>
      </p:sp>
      <p:sp>
        <p:nvSpPr>
          <p:cNvPr id="9" name="Text 7"/>
          <p:cNvSpPr/>
          <p:nvPr/>
        </p:nvSpPr>
        <p:spPr>
          <a:xfrm>
            <a:off x="731520" y="1847088"/>
            <a:ext cx="4572000" cy="347472"/>
          </a:xfrm>
          <a:prstGeom prst="rect">
            <a:avLst/>
          </a:prstGeom>
          <a:noFill/>
          <a:ln/>
        </p:spPr>
        <p:txBody>
          <a:bodyPr wrap="square" lIns="0" tIns="0" rIns="0" bIns="0" rtlCol="0" anchor="ctr"/>
          <a:lstStyle/>
          <a:p>
            <a:pPr marL="0" indent="0">
              <a:buNone/>
            </a:pPr>
            <a:r>
              <a:rPr lang="en-US" sz="900" dirty="0">
                <a:solidFill>
                  <a:srgbClr val="475569"/>
                </a:solidFill>
                <a:latin typeface="Calibri" pitchFamily="34" charset="0"/>
                <a:ea typeface="Calibri" pitchFamily="34" charset="-122"/>
                <a:cs typeface="Calibri" pitchFamily="34" charset="-120"/>
              </a:rPr>
              <a:t>Count shared neighbors. Simple counting baseline.</a:t>
            </a:r>
            <a:endParaRPr lang="en-US" sz="900" dirty="0"/>
          </a:p>
        </p:txBody>
      </p:sp>
      <p:sp>
        <p:nvSpPr>
          <p:cNvPr id="10" name="Text 8"/>
          <p:cNvSpPr/>
          <p:nvPr/>
        </p:nvSpPr>
        <p:spPr>
          <a:xfrm>
            <a:off x="5394960" y="1691640"/>
            <a:ext cx="3108960" cy="457200"/>
          </a:xfrm>
          <a:prstGeom prst="rect">
            <a:avLst/>
          </a:prstGeom>
          <a:noFill/>
          <a:ln/>
        </p:spPr>
        <p:txBody>
          <a:bodyPr wrap="square" lIns="0" tIns="0" rIns="0" bIns="0" rtlCol="0" anchor="ctr"/>
          <a:lstStyle/>
          <a:p>
            <a:pPr marL="0" indent="0">
              <a:buNone/>
            </a:pPr>
            <a:r>
              <a:rPr lang="en-US" sz="900" b="1" dirty="0">
                <a:solidFill>
                  <a:srgbClr val="1E293B"/>
                </a:solidFill>
                <a:latin typeface="Calibri" pitchFamily="34" charset="0"/>
                <a:ea typeface="Calibri" pitchFamily="34" charset="-122"/>
                <a:cs typeface="Calibri" pitchFamily="34" charset="-120"/>
              </a:rPr>
              <a:t>AUC ~0.87. Decent classification, mediocre ranking (many ties).</a:t>
            </a:r>
            <a:endParaRPr lang="en-US" sz="900" dirty="0"/>
          </a:p>
        </p:txBody>
      </p:sp>
      <p:sp>
        <p:nvSpPr>
          <p:cNvPr id="11" name="Shape 9"/>
          <p:cNvSpPr/>
          <p:nvPr/>
        </p:nvSpPr>
        <p:spPr>
          <a:xfrm>
            <a:off x="457200" y="2377440"/>
            <a:ext cx="8229600" cy="713232"/>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2" name="Shape 10"/>
          <p:cNvSpPr/>
          <p:nvPr/>
        </p:nvSpPr>
        <p:spPr>
          <a:xfrm>
            <a:off x="457200" y="2377440"/>
            <a:ext cx="54864" cy="713232"/>
          </a:xfrm>
          <a:prstGeom prst="rect">
            <a:avLst/>
          </a:prstGeom>
          <a:solidFill>
            <a:srgbClr val="7C3AED"/>
          </a:solidFill>
          <a:ln/>
        </p:spPr>
        <p:txBody>
          <a:bodyPr/>
          <a:lstStyle/>
          <a:p>
            <a:endParaRPr lang="en-UA"/>
          </a:p>
        </p:txBody>
      </p:sp>
      <p:sp>
        <p:nvSpPr>
          <p:cNvPr id="13" name="Text 11"/>
          <p:cNvSpPr/>
          <p:nvPr/>
        </p:nvSpPr>
        <p:spPr>
          <a:xfrm>
            <a:off x="731520" y="2423160"/>
            <a:ext cx="2011680" cy="22860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Jaccard Coefficient</a:t>
            </a:r>
            <a:endParaRPr lang="en-US" sz="1200" dirty="0"/>
          </a:p>
        </p:txBody>
      </p:sp>
      <p:sp>
        <p:nvSpPr>
          <p:cNvPr id="14" name="Text 12"/>
          <p:cNvSpPr/>
          <p:nvPr/>
        </p:nvSpPr>
        <p:spPr>
          <a:xfrm>
            <a:off x="2743200" y="2423160"/>
            <a:ext cx="3200400" cy="228600"/>
          </a:xfrm>
          <a:prstGeom prst="rect">
            <a:avLst/>
          </a:prstGeom>
          <a:noFill/>
          <a:ln/>
        </p:spPr>
        <p:txBody>
          <a:bodyPr wrap="square" lIns="0" tIns="0" rIns="0" bIns="0" rtlCol="0" anchor="ctr"/>
          <a:lstStyle/>
          <a:p>
            <a:pPr marL="0" indent="0">
              <a:buNone/>
            </a:pPr>
            <a:r>
              <a:rPr lang="en-US" sz="1000" dirty="0">
                <a:solidFill>
                  <a:srgbClr val="0891B2"/>
                </a:solidFill>
                <a:latin typeface="Consolas" pitchFamily="34" charset="0"/>
                <a:ea typeface="Consolas" pitchFamily="34" charset="-122"/>
                <a:cs typeface="Consolas" pitchFamily="34" charset="-120"/>
              </a:rPr>
              <a:t>J(u,v) = |N(u) ∩ N(v)| / |N(u) ∪ N(v)|</a:t>
            </a:r>
            <a:endParaRPr lang="en-US" sz="1000" dirty="0"/>
          </a:p>
        </p:txBody>
      </p:sp>
      <p:sp>
        <p:nvSpPr>
          <p:cNvPr id="15" name="Text 13"/>
          <p:cNvSpPr/>
          <p:nvPr/>
        </p:nvSpPr>
        <p:spPr>
          <a:xfrm>
            <a:off x="731520" y="2670048"/>
            <a:ext cx="4572000" cy="347472"/>
          </a:xfrm>
          <a:prstGeom prst="rect">
            <a:avLst/>
          </a:prstGeom>
          <a:noFill/>
          <a:ln/>
        </p:spPr>
        <p:txBody>
          <a:bodyPr wrap="square" lIns="0" tIns="0" rIns="0" bIns="0" rtlCol="0" anchor="ctr"/>
          <a:lstStyle/>
          <a:p>
            <a:pPr marL="0" indent="0">
              <a:buNone/>
            </a:pPr>
            <a:r>
              <a:rPr lang="en-US" sz="900" dirty="0">
                <a:solidFill>
                  <a:srgbClr val="475569"/>
                </a:solidFill>
                <a:latin typeface="Calibri" pitchFamily="34" charset="0"/>
                <a:ea typeface="Calibri" pitchFamily="34" charset="-122"/>
                <a:cs typeface="Calibri" pitchFamily="34" charset="-120"/>
              </a:rPr>
              <a:t>Normalize CN by total neighborhood. Proportional overlap. Two niche products sharing 5/8 neighbors (0.63) &gt; two popular ones sharing 5/50 (0.10).</a:t>
            </a:r>
            <a:endParaRPr lang="en-US" sz="900" dirty="0"/>
          </a:p>
        </p:txBody>
      </p:sp>
      <p:sp>
        <p:nvSpPr>
          <p:cNvPr id="16" name="Text 14"/>
          <p:cNvSpPr/>
          <p:nvPr/>
        </p:nvSpPr>
        <p:spPr>
          <a:xfrm>
            <a:off x="5394960" y="2514600"/>
            <a:ext cx="3108960" cy="457200"/>
          </a:xfrm>
          <a:prstGeom prst="rect">
            <a:avLst/>
          </a:prstGeom>
          <a:noFill/>
          <a:ln/>
        </p:spPr>
        <p:txBody>
          <a:bodyPr wrap="square" lIns="0" tIns="0" rIns="0" bIns="0" rtlCol="0" anchor="ctr"/>
          <a:lstStyle/>
          <a:p>
            <a:pPr marL="0" indent="0">
              <a:buNone/>
            </a:pPr>
            <a:r>
              <a:rPr lang="en-US" sz="900" b="1" dirty="0">
                <a:solidFill>
                  <a:srgbClr val="1E293B"/>
                </a:solidFill>
                <a:latin typeface="Calibri" pitchFamily="34" charset="0"/>
                <a:ea typeface="Calibri" pitchFamily="34" charset="-122"/>
                <a:cs typeface="Calibri" pitchFamily="34" charset="-120"/>
              </a:rPr>
              <a:t>Best MRR on Amazon (0.73). Co-purchase is about proportional overlap.</a:t>
            </a:r>
            <a:endParaRPr lang="en-US" sz="900" dirty="0"/>
          </a:p>
        </p:txBody>
      </p:sp>
      <p:sp>
        <p:nvSpPr>
          <p:cNvPr id="17" name="Shape 15"/>
          <p:cNvSpPr/>
          <p:nvPr/>
        </p:nvSpPr>
        <p:spPr>
          <a:xfrm>
            <a:off x="457200" y="3200400"/>
            <a:ext cx="8229600" cy="713232"/>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8" name="Shape 16"/>
          <p:cNvSpPr/>
          <p:nvPr/>
        </p:nvSpPr>
        <p:spPr>
          <a:xfrm>
            <a:off x="457200" y="3200400"/>
            <a:ext cx="54864" cy="713232"/>
          </a:xfrm>
          <a:prstGeom prst="rect">
            <a:avLst/>
          </a:prstGeom>
          <a:solidFill>
            <a:srgbClr val="EA580C"/>
          </a:solidFill>
          <a:ln/>
        </p:spPr>
        <p:txBody>
          <a:bodyPr/>
          <a:lstStyle/>
          <a:p>
            <a:endParaRPr lang="en-UA"/>
          </a:p>
        </p:txBody>
      </p:sp>
      <p:sp>
        <p:nvSpPr>
          <p:cNvPr id="19" name="Text 17"/>
          <p:cNvSpPr/>
          <p:nvPr/>
        </p:nvSpPr>
        <p:spPr>
          <a:xfrm>
            <a:off x="731520" y="3246120"/>
            <a:ext cx="2011680" cy="22860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Adamic-Adar</a:t>
            </a:r>
            <a:endParaRPr lang="en-US" sz="1200" dirty="0"/>
          </a:p>
        </p:txBody>
      </p:sp>
      <p:sp>
        <p:nvSpPr>
          <p:cNvPr id="20" name="Text 18"/>
          <p:cNvSpPr/>
          <p:nvPr/>
        </p:nvSpPr>
        <p:spPr>
          <a:xfrm>
            <a:off x="2743200" y="3246120"/>
            <a:ext cx="3200400" cy="228600"/>
          </a:xfrm>
          <a:prstGeom prst="rect">
            <a:avLst/>
          </a:prstGeom>
          <a:noFill/>
          <a:ln/>
        </p:spPr>
        <p:txBody>
          <a:bodyPr wrap="square" lIns="0" tIns="0" rIns="0" bIns="0" rtlCol="0" anchor="ctr"/>
          <a:lstStyle/>
          <a:p>
            <a:pPr marL="0" indent="0">
              <a:buNone/>
            </a:pPr>
            <a:r>
              <a:rPr lang="en-US" sz="1000" dirty="0">
                <a:solidFill>
                  <a:srgbClr val="0891B2"/>
                </a:solidFill>
                <a:latin typeface="Consolas" pitchFamily="34" charset="0"/>
                <a:ea typeface="Consolas" pitchFamily="34" charset="-122"/>
                <a:cs typeface="Consolas" pitchFamily="34" charset="-120"/>
              </a:rPr>
              <a:t>AA(u,v) = Σ 1/log(deg(w)) for shared w</a:t>
            </a:r>
            <a:endParaRPr lang="en-US" sz="1000" dirty="0"/>
          </a:p>
        </p:txBody>
      </p:sp>
      <p:sp>
        <p:nvSpPr>
          <p:cNvPr id="21" name="Text 19"/>
          <p:cNvSpPr/>
          <p:nvPr/>
        </p:nvSpPr>
        <p:spPr>
          <a:xfrm>
            <a:off x="731520" y="3493008"/>
            <a:ext cx="4572000" cy="347472"/>
          </a:xfrm>
          <a:prstGeom prst="rect">
            <a:avLst/>
          </a:prstGeom>
          <a:noFill/>
          <a:ln/>
        </p:spPr>
        <p:txBody>
          <a:bodyPr wrap="square" lIns="0" tIns="0" rIns="0" bIns="0" rtlCol="0" anchor="ctr"/>
          <a:lstStyle/>
          <a:p>
            <a:pPr marL="0" indent="0">
              <a:buNone/>
            </a:pPr>
            <a:r>
              <a:rPr lang="en-US" sz="900" dirty="0">
                <a:solidFill>
                  <a:srgbClr val="475569"/>
                </a:solidFill>
                <a:latin typeface="Calibri" pitchFamily="34" charset="0"/>
                <a:ea typeface="Calibri" pitchFamily="34" charset="-122"/>
                <a:cs typeface="Calibri" pitchFamily="34" charset="-120"/>
              </a:rPr>
              <a:t>Weight rare shared neighbors higher. Shared collaborator with degree 3 contributes 0.91; hub with degree 1000 contributes 0.14. Hub penalty.</a:t>
            </a:r>
            <a:endParaRPr lang="en-US" sz="900" dirty="0"/>
          </a:p>
        </p:txBody>
      </p:sp>
      <p:sp>
        <p:nvSpPr>
          <p:cNvPr id="22" name="Text 20"/>
          <p:cNvSpPr/>
          <p:nvPr/>
        </p:nvSpPr>
        <p:spPr>
          <a:xfrm>
            <a:off x="5394960" y="3337560"/>
            <a:ext cx="3108960" cy="457200"/>
          </a:xfrm>
          <a:prstGeom prst="rect">
            <a:avLst/>
          </a:prstGeom>
          <a:noFill/>
          <a:ln/>
        </p:spPr>
        <p:txBody>
          <a:bodyPr wrap="square" lIns="0" tIns="0" rIns="0" bIns="0" rtlCol="0" anchor="ctr"/>
          <a:lstStyle/>
          <a:p>
            <a:pPr marL="0" indent="0">
              <a:buNone/>
            </a:pPr>
            <a:r>
              <a:rPr lang="en-US" sz="900" b="1" dirty="0">
                <a:solidFill>
                  <a:srgbClr val="1E293B"/>
                </a:solidFill>
                <a:latin typeface="Calibri" pitchFamily="34" charset="0"/>
                <a:ea typeface="Calibri" pitchFamily="34" charset="-122"/>
                <a:cs typeface="Calibri" pitchFamily="34" charset="-120"/>
              </a:rPr>
              <a:t>Best MRR on HepTh (0.66) and LastFM (0.23). Hub penalty suits co-authorship triadic closure.</a:t>
            </a:r>
            <a:endParaRPr lang="en-US" sz="900" dirty="0"/>
          </a:p>
        </p:txBody>
      </p:sp>
      <p:sp>
        <p:nvSpPr>
          <p:cNvPr id="23" name="Shape 21"/>
          <p:cNvSpPr/>
          <p:nvPr/>
        </p:nvSpPr>
        <p:spPr>
          <a:xfrm>
            <a:off x="457200" y="4023360"/>
            <a:ext cx="8229600" cy="713232"/>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24" name="Shape 22"/>
          <p:cNvSpPr/>
          <p:nvPr/>
        </p:nvSpPr>
        <p:spPr>
          <a:xfrm>
            <a:off x="457200" y="4023360"/>
            <a:ext cx="54864" cy="713232"/>
          </a:xfrm>
          <a:prstGeom prst="rect">
            <a:avLst/>
          </a:prstGeom>
          <a:solidFill>
            <a:srgbClr val="DC2626"/>
          </a:solidFill>
          <a:ln/>
        </p:spPr>
        <p:txBody>
          <a:bodyPr/>
          <a:lstStyle/>
          <a:p>
            <a:endParaRPr lang="en-UA"/>
          </a:p>
        </p:txBody>
      </p:sp>
      <p:sp>
        <p:nvSpPr>
          <p:cNvPr id="25" name="Text 23"/>
          <p:cNvSpPr/>
          <p:nvPr/>
        </p:nvSpPr>
        <p:spPr>
          <a:xfrm>
            <a:off x="731520" y="4069080"/>
            <a:ext cx="2011680" cy="228600"/>
          </a:xfrm>
          <a:prstGeom prst="rect">
            <a:avLst/>
          </a:prstGeom>
          <a:noFill/>
          <a:ln/>
        </p:spPr>
        <p:txBody>
          <a:bodyPr wrap="square" lIns="0" tIns="0" rIns="0" bIns="0" rtlCol="0" anchor="ctr"/>
          <a:lstStyle/>
          <a:p>
            <a:pPr marL="0" indent="0">
              <a:buNone/>
            </a:pPr>
            <a:r>
              <a:rPr lang="en-US" sz="1200" b="1" dirty="0">
                <a:solidFill>
                  <a:srgbClr val="1E293B"/>
                </a:solidFill>
                <a:latin typeface="Trebuchet MS" pitchFamily="34" charset="0"/>
                <a:ea typeface="Trebuchet MS" pitchFamily="34" charset="-122"/>
                <a:cs typeface="Trebuchet MS" pitchFamily="34" charset="-120"/>
              </a:rPr>
              <a:t>Preferential Attachment</a:t>
            </a:r>
            <a:endParaRPr lang="en-US" sz="1200" dirty="0"/>
          </a:p>
        </p:txBody>
      </p:sp>
      <p:sp>
        <p:nvSpPr>
          <p:cNvPr id="26" name="Text 24"/>
          <p:cNvSpPr/>
          <p:nvPr/>
        </p:nvSpPr>
        <p:spPr>
          <a:xfrm>
            <a:off x="2743200" y="4069080"/>
            <a:ext cx="3200400" cy="228600"/>
          </a:xfrm>
          <a:prstGeom prst="rect">
            <a:avLst/>
          </a:prstGeom>
          <a:noFill/>
          <a:ln/>
        </p:spPr>
        <p:txBody>
          <a:bodyPr wrap="square" lIns="0" tIns="0" rIns="0" bIns="0" rtlCol="0" anchor="ctr"/>
          <a:lstStyle/>
          <a:p>
            <a:pPr marL="0" indent="0">
              <a:buNone/>
            </a:pPr>
            <a:r>
              <a:rPr lang="en-US" sz="1000" dirty="0">
                <a:solidFill>
                  <a:srgbClr val="0891B2"/>
                </a:solidFill>
                <a:latin typeface="Consolas" pitchFamily="34" charset="0"/>
                <a:ea typeface="Consolas" pitchFamily="34" charset="-122"/>
                <a:cs typeface="Consolas" pitchFamily="34" charset="-120"/>
              </a:rPr>
              <a:t>PA(u,v) = deg(u) × deg(v)</a:t>
            </a:r>
            <a:endParaRPr lang="en-US" sz="1000" dirty="0"/>
          </a:p>
        </p:txBody>
      </p:sp>
      <p:sp>
        <p:nvSpPr>
          <p:cNvPr id="27" name="Text 25"/>
          <p:cNvSpPr/>
          <p:nvPr/>
        </p:nvSpPr>
        <p:spPr>
          <a:xfrm>
            <a:off x="731520" y="4315968"/>
            <a:ext cx="4572000" cy="347472"/>
          </a:xfrm>
          <a:prstGeom prst="rect">
            <a:avLst/>
          </a:prstGeom>
          <a:noFill/>
          <a:ln/>
        </p:spPr>
        <p:txBody>
          <a:bodyPr wrap="square" lIns="0" tIns="0" rIns="0" bIns="0" rtlCol="0" anchor="ctr"/>
          <a:lstStyle/>
          <a:p>
            <a:pPr marL="0" indent="0">
              <a:buNone/>
            </a:pPr>
            <a:r>
              <a:rPr lang="en-US" sz="900" dirty="0">
                <a:solidFill>
                  <a:srgbClr val="475569"/>
                </a:solidFill>
                <a:latin typeface="Calibri" pitchFamily="34" charset="0"/>
                <a:ea typeface="Calibri" pitchFamily="34" charset="-122"/>
                <a:cs typeface="Calibri" pitchFamily="34" charset="-120"/>
              </a:rPr>
              <a:t>Predict edges between hubs. Product of degrees.</a:t>
            </a:r>
            <a:endParaRPr lang="en-US" sz="900" dirty="0"/>
          </a:p>
        </p:txBody>
      </p:sp>
      <p:sp>
        <p:nvSpPr>
          <p:cNvPr id="28" name="Text 26"/>
          <p:cNvSpPr/>
          <p:nvPr/>
        </p:nvSpPr>
        <p:spPr>
          <a:xfrm>
            <a:off x="5394960" y="4160520"/>
            <a:ext cx="3108960" cy="457200"/>
          </a:xfrm>
          <a:prstGeom prst="rect">
            <a:avLst/>
          </a:prstGeom>
          <a:noFill/>
          <a:ln/>
        </p:spPr>
        <p:txBody>
          <a:bodyPr wrap="square" lIns="0" tIns="0" rIns="0" bIns="0" rtlCol="0" anchor="ctr"/>
          <a:lstStyle/>
          <a:p>
            <a:pPr marL="0" indent="0">
              <a:buNone/>
            </a:pPr>
            <a:r>
              <a:rPr lang="en-US" sz="900" b="1" dirty="0">
                <a:solidFill>
                  <a:srgbClr val="1E293B"/>
                </a:solidFill>
                <a:latin typeface="Calibri" pitchFamily="34" charset="0"/>
                <a:ea typeface="Calibri" pitchFamily="34" charset="-122"/>
                <a:cs typeface="Calibri" pitchFamily="34" charset="-120"/>
              </a:rPr>
              <a:t>MRR ~0.02 everywhere. Catastrophic. Hubs are already connected; new edges form between medium-degree nodes.</a:t>
            </a:r>
            <a:endParaRPr lang="en-US" sz="9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7315200" cy="457200"/>
          </a:xfrm>
          <a:prstGeom prst="rect">
            <a:avLst/>
          </a:prstGeom>
          <a:noFill/>
          <a:ln/>
        </p:spPr>
        <p:txBody>
          <a:bodyPr wrap="square" lIns="0" tIns="0" rIns="0" bIns="0" rtlCol="0" anchor="ctr"/>
          <a:lstStyle/>
          <a:p>
            <a:pPr marL="0" indent="0">
              <a:buNone/>
            </a:pPr>
            <a:r>
              <a:rPr lang="en-US" sz="2600" b="1" dirty="0">
                <a:solidFill>
                  <a:srgbClr val="1E293B"/>
                </a:solidFill>
                <a:latin typeface="Trebuchet MS" pitchFamily="34" charset="0"/>
                <a:ea typeface="Trebuchet MS" pitchFamily="34" charset="-122"/>
                <a:cs typeface="Trebuchet MS" pitchFamily="34" charset="-120"/>
              </a:rPr>
              <a:t>Classifiers (NC) &amp; Decoders (LP)</a:t>
            </a:r>
            <a:endParaRPr lang="en-US" sz="2600" dirty="0"/>
          </a:p>
        </p:txBody>
      </p:sp>
      <p:sp>
        <p:nvSpPr>
          <p:cNvPr id="4" name="Text 2"/>
          <p:cNvSpPr/>
          <p:nvPr/>
        </p:nvSpPr>
        <p:spPr>
          <a:xfrm>
            <a:off x="731520" y="960120"/>
            <a:ext cx="7680960" cy="457200"/>
          </a:xfrm>
          <a:prstGeom prst="rect">
            <a:avLst/>
          </a:prstGeom>
          <a:noFill/>
          <a:ln/>
        </p:spPr>
        <p:txBody>
          <a:bodyPr wrap="square" lIns="0" tIns="0" rIns="0" bIns="0" rtlCol="0" anchor="ctr"/>
          <a:lstStyle/>
          <a:p>
            <a:pPr marL="0" indent="0">
              <a:buNone/>
            </a:pPr>
            <a:r>
              <a:rPr lang="en-US" sz="1100" dirty="0">
                <a:solidFill>
                  <a:srgbClr val="475569"/>
                </a:solidFill>
                <a:latin typeface="Calibri" pitchFamily="34" charset="0"/>
                <a:ea typeface="Calibri" pitchFamily="34" charset="-122"/>
                <a:cs typeface="Calibri" pitchFamily="34" charset="-120"/>
              </a:rPr>
              <a:t>Standard ML components that sit on top of embeddings. </a:t>
            </a:r>
          </a:p>
          <a:p>
            <a:pPr marL="0" indent="0">
              <a:buNone/>
            </a:pPr>
            <a:r>
              <a:rPr lang="en-US" sz="1100" dirty="0">
                <a:solidFill>
                  <a:srgbClr val="475569"/>
                </a:solidFill>
                <a:latin typeface="Calibri" pitchFamily="34" charset="0"/>
                <a:ea typeface="Calibri" pitchFamily="34" charset="-122"/>
                <a:cs typeface="Calibri" pitchFamily="34" charset="-120"/>
              </a:rPr>
              <a:t>The choice of classifier/decoder matters as much as the embedding itself (Finding 1).</a:t>
            </a:r>
            <a:endParaRPr lang="en-US" sz="1100" dirty="0"/>
          </a:p>
        </p:txBody>
      </p:sp>
      <p:sp>
        <p:nvSpPr>
          <p:cNvPr id="5" name="Shape 3"/>
          <p:cNvSpPr/>
          <p:nvPr/>
        </p:nvSpPr>
        <p:spPr>
          <a:xfrm>
            <a:off x="457200" y="1554480"/>
            <a:ext cx="3931920" cy="16459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 name="Shape 4"/>
          <p:cNvSpPr/>
          <p:nvPr/>
        </p:nvSpPr>
        <p:spPr>
          <a:xfrm>
            <a:off x="457200" y="1554480"/>
            <a:ext cx="54864" cy="1645920"/>
          </a:xfrm>
          <a:prstGeom prst="rect">
            <a:avLst/>
          </a:prstGeom>
          <a:solidFill>
            <a:srgbClr val="0891B2"/>
          </a:solidFill>
          <a:ln/>
        </p:spPr>
        <p:txBody>
          <a:bodyPr/>
          <a:lstStyle/>
          <a:p>
            <a:endParaRPr lang="en-UA"/>
          </a:p>
        </p:txBody>
      </p:sp>
      <p:sp>
        <p:nvSpPr>
          <p:cNvPr id="7" name="Text 5"/>
          <p:cNvSpPr/>
          <p:nvPr/>
        </p:nvSpPr>
        <p:spPr>
          <a:xfrm>
            <a:off x="731520" y="1554480"/>
            <a:ext cx="3200400" cy="274320"/>
          </a:xfrm>
          <a:prstGeom prst="rect">
            <a:avLst/>
          </a:prstGeom>
          <a:noFill/>
          <a:ln/>
        </p:spPr>
        <p:txBody>
          <a:bodyPr wrap="square" lIns="0" tIns="0" rIns="0" bIns="0" rtlCol="0" anchor="ctr"/>
          <a:lstStyle/>
          <a:p>
            <a:pPr marL="0" indent="0">
              <a:buNone/>
            </a:pPr>
            <a:r>
              <a:rPr lang="en-US" sz="1400" b="1" dirty="0">
                <a:solidFill>
                  <a:srgbClr val="1E293B"/>
                </a:solidFill>
                <a:latin typeface="Trebuchet MS" pitchFamily="34" charset="0"/>
                <a:ea typeface="Trebuchet MS" pitchFamily="34" charset="-122"/>
                <a:cs typeface="Trebuchet MS" pitchFamily="34" charset="-120"/>
              </a:rPr>
              <a:t>Node Classification</a:t>
            </a:r>
            <a:endParaRPr lang="en-US" sz="1400" dirty="0"/>
          </a:p>
        </p:txBody>
      </p:sp>
      <p:sp>
        <p:nvSpPr>
          <p:cNvPr id="8" name="Text 6"/>
          <p:cNvSpPr/>
          <p:nvPr/>
        </p:nvSpPr>
        <p:spPr>
          <a:xfrm>
            <a:off x="731520" y="1920240"/>
            <a:ext cx="3474720" cy="1188720"/>
          </a:xfrm>
          <a:prstGeom prst="rect">
            <a:avLst/>
          </a:prstGeom>
          <a:noFill/>
          <a:ln/>
        </p:spPr>
        <p:txBody>
          <a:bodyPr wrap="square" lIns="0" tIns="0" rIns="0" bIns="0" rtlCol="0" anchor="ctr"/>
          <a:lstStyle/>
          <a:p>
            <a:pPr marL="0" indent="0">
              <a:lnSpc>
                <a:spcPct val="120000"/>
              </a:lnSpc>
              <a:buNone/>
            </a:pPr>
            <a:r>
              <a:rPr lang="en-US" sz="1100" b="1" dirty="0">
                <a:solidFill>
                  <a:srgbClr val="475569"/>
                </a:solidFill>
                <a:latin typeface="Calibri" pitchFamily="34" charset="0"/>
                <a:ea typeface="Calibri" pitchFamily="34" charset="-122"/>
                <a:cs typeface="Calibri" pitchFamily="34" charset="-120"/>
              </a:rPr>
              <a:t>Logistic Regression</a:t>
            </a:r>
            <a:endParaRPr lang="en-US" sz="1100" dirty="0"/>
          </a:p>
          <a:p>
            <a:pPr marL="0" indent="0">
              <a:lnSpc>
                <a:spcPct val="120000"/>
              </a:lnSpc>
              <a:buNone/>
            </a:pPr>
            <a:r>
              <a:rPr lang="en-US" sz="1000" dirty="0">
                <a:solidFill>
                  <a:srgbClr val="475569"/>
                </a:solidFill>
                <a:latin typeface="Calibri" pitchFamily="34" charset="0"/>
                <a:ea typeface="Calibri" pitchFamily="34" charset="-122"/>
                <a:cs typeface="Calibri" pitchFamily="34" charset="-120"/>
              </a:rPr>
              <a:t>Linear hyperplane in embedding space. argmax_k(w_k · emb + b_k). Fails when class boundaries are curved.</a:t>
            </a:r>
            <a:endParaRPr lang="en-US" sz="1100" dirty="0"/>
          </a:p>
          <a:p>
            <a:pPr marL="0" indent="0">
              <a:lnSpc>
                <a:spcPct val="120000"/>
              </a:lnSpc>
              <a:buNone/>
            </a:pPr>
            <a:r>
              <a:rPr lang="en-US" sz="1100" b="1" dirty="0">
                <a:solidFill>
                  <a:srgbClr val="475569"/>
                </a:solidFill>
                <a:latin typeface="Calibri" pitchFamily="34" charset="0"/>
                <a:ea typeface="Calibri" pitchFamily="34" charset="-122"/>
                <a:cs typeface="Calibri" pitchFamily="34" charset="-120"/>
              </a:rPr>
              <a:t>Random Forest</a:t>
            </a:r>
            <a:endParaRPr lang="en-US" sz="1100" dirty="0"/>
          </a:p>
          <a:p>
            <a:pPr marL="0" indent="0">
              <a:lnSpc>
                <a:spcPct val="120000"/>
              </a:lnSpc>
              <a:buNone/>
            </a:pPr>
            <a:r>
              <a:rPr lang="en-US" sz="1000" dirty="0">
                <a:solidFill>
                  <a:srgbClr val="475569"/>
                </a:solidFill>
                <a:latin typeface="Calibri" pitchFamily="34" charset="0"/>
                <a:ea typeface="Calibri" pitchFamily="34" charset="-122"/>
                <a:cs typeface="Calibri" pitchFamily="34" charset="-120"/>
              </a:rPr>
              <a:t>Ensemble of decision trees. Axis-aligned splits carve irregular regions. Handles nonlinear boundaries. Beats LogReg by 10–18 pts on walk embeddings.</a:t>
            </a:r>
            <a:endParaRPr lang="en-US" sz="1100" dirty="0"/>
          </a:p>
        </p:txBody>
      </p:sp>
      <p:sp>
        <p:nvSpPr>
          <p:cNvPr id="9" name="Shape 7"/>
          <p:cNvSpPr/>
          <p:nvPr/>
        </p:nvSpPr>
        <p:spPr>
          <a:xfrm>
            <a:off x="4754880" y="1554480"/>
            <a:ext cx="3931920" cy="164592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0" name="Shape 8"/>
          <p:cNvSpPr/>
          <p:nvPr/>
        </p:nvSpPr>
        <p:spPr>
          <a:xfrm>
            <a:off x="4754880" y="1554480"/>
            <a:ext cx="54864" cy="1645920"/>
          </a:xfrm>
          <a:prstGeom prst="rect">
            <a:avLst/>
          </a:prstGeom>
          <a:solidFill>
            <a:srgbClr val="7C3AED"/>
          </a:solidFill>
          <a:ln/>
        </p:spPr>
        <p:txBody>
          <a:bodyPr/>
          <a:lstStyle/>
          <a:p>
            <a:endParaRPr lang="en-UA"/>
          </a:p>
        </p:txBody>
      </p:sp>
      <p:sp>
        <p:nvSpPr>
          <p:cNvPr id="11" name="Text 9"/>
          <p:cNvSpPr/>
          <p:nvPr/>
        </p:nvSpPr>
        <p:spPr>
          <a:xfrm>
            <a:off x="5029200" y="1554480"/>
            <a:ext cx="3200400" cy="274320"/>
          </a:xfrm>
          <a:prstGeom prst="rect">
            <a:avLst/>
          </a:prstGeom>
          <a:noFill/>
          <a:ln/>
        </p:spPr>
        <p:txBody>
          <a:bodyPr wrap="square" lIns="0" tIns="0" rIns="0" bIns="0" rtlCol="0" anchor="ctr"/>
          <a:lstStyle/>
          <a:p>
            <a:pPr marL="0" indent="0">
              <a:buNone/>
            </a:pPr>
            <a:r>
              <a:rPr lang="en-US" sz="1400" b="1" dirty="0">
                <a:solidFill>
                  <a:srgbClr val="1E293B"/>
                </a:solidFill>
                <a:latin typeface="Trebuchet MS" pitchFamily="34" charset="0"/>
                <a:ea typeface="Trebuchet MS" pitchFamily="34" charset="-122"/>
                <a:cs typeface="Trebuchet MS" pitchFamily="34" charset="-120"/>
              </a:rPr>
              <a:t>Link Prediction</a:t>
            </a:r>
            <a:endParaRPr lang="en-US" sz="1400" dirty="0"/>
          </a:p>
        </p:txBody>
      </p:sp>
      <p:sp>
        <p:nvSpPr>
          <p:cNvPr id="12" name="Text 10"/>
          <p:cNvSpPr/>
          <p:nvPr/>
        </p:nvSpPr>
        <p:spPr>
          <a:xfrm>
            <a:off x="5029200" y="1920240"/>
            <a:ext cx="3474720" cy="1188720"/>
          </a:xfrm>
          <a:prstGeom prst="rect">
            <a:avLst/>
          </a:prstGeom>
          <a:noFill/>
          <a:ln/>
        </p:spPr>
        <p:txBody>
          <a:bodyPr wrap="square" lIns="0" tIns="0" rIns="0" bIns="0" rtlCol="0" anchor="ctr"/>
          <a:lstStyle/>
          <a:p>
            <a:pPr marL="0" indent="0">
              <a:lnSpc>
                <a:spcPct val="120000"/>
              </a:lnSpc>
              <a:buNone/>
            </a:pPr>
            <a:r>
              <a:rPr lang="en-US" sz="1100" b="1" dirty="0">
                <a:solidFill>
                  <a:srgbClr val="475569"/>
                </a:solidFill>
                <a:latin typeface="Calibri" pitchFamily="34" charset="0"/>
                <a:ea typeface="Calibri" pitchFamily="34" charset="-122"/>
                <a:cs typeface="Calibri" pitchFamily="34" charset="-120"/>
              </a:rPr>
              <a:t>Dot Product</a:t>
            </a:r>
            <a:endParaRPr lang="en-US" sz="1100" dirty="0"/>
          </a:p>
          <a:p>
            <a:pPr marL="0" indent="0">
              <a:lnSpc>
                <a:spcPct val="120000"/>
              </a:lnSpc>
              <a:buNone/>
            </a:pPr>
            <a:r>
              <a:rPr lang="en-US" sz="1000" dirty="0">
                <a:solidFill>
                  <a:srgbClr val="475569"/>
                </a:solidFill>
                <a:latin typeface="Calibri" pitchFamily="34" charset="0"/>
                <a:ea typeface="Calibri" pitchFamily="34" charset="-122"/>
                <a:cs typeface="Calibri" pitchFamily="34" charset="-120"/>
              </a:rPr>
              <a:t>score = u · v. Assumes edges = high similarity in embedding space. Linear. Fast.</a:t>
            </a:r>
            <a:endParaRPr lang="en-US" sz="1100" dirty="0"/>
          </a:p>
          <a:p>
            <a:pPr marL="0" indent="0">
              <a:lnSpc>
                <a:spcPct val="120000"/>
              </a:lnSpc>
              <a:buNone/>
            </a:pPr>
            <a:r>
              <a:rPr lang="en-US" sz="1100" b="1" dirty="0">
                <a:solidFill>
                  <a:srgbClr val="475569"/>
                </a:solidFill>
                <a:latin typeface="Calibri" pitchFamily="34" charset="0"/>
                <a:ea typeface="Calibri" pitchFamily="34" charset="-122"/>
                <a:cs typeface="Calibri" pitchFamily="34" charset="-120"/>
              </a:rPr>
              <a:t>MLP Decoder</a:t>
            </a:r>
            <a:endParaRPr lang="en-US" sz="1100" dirty="0"/>
          </a:p>
          <a:p>
            <a:pPr marL="0" indent="0">
              <a:lnSpc>
                <a:spcPct val="120000"/>
              </a:lnSpc>
              <a:buNone/>
            </a:pPr>
            <a:r>
              <a:rPr lang="en-US" sz="1000" dirty="0">
                <a:solidFill>
                  <a:srgbClr val="475569"/>
                </a:solidFill>
                <a:latin typeface="Calibri" pitchFamily="34" charset="0"/>
                <a:ea typeface="Calibri" pitchFamily="34" charset="-122"/>
                <a:cs typeface="Calibri" pitchFamily="34" charset="-120"/>
              </a:rPr>
              <a:t>score = MLP(concat(u, v)). Learns nonlinear function of both embeddings. Helps when edge formation depends on complex feature interactions.</a:t>
            </a:r>
            <a:endParaRPr lang="en-US" sz="1100" dirty="0"/>
          </a:p>
        </p:txBody>
      </p:sp>
      <p:sp>
        <p:nvSpPr>
          <p:cNvPr id="13" name="Shape 11"/>
          <p:cNvSpPr/>
          <p:nvPr/>
        </p:nvSpPr>
        <p:spPr>
          <a:xfrm>
            <a:off x="457200" y="3383280"/>
            <a:ext cx="8229600" cy="146304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14" name="Shape 12"/>
          <p:cNvSpPr/>
          <p:nvPr/>
        </p:nvSpPr>
        <p:spPr>
          <a:xfrm>
            <a:off x="457200" y="3383280"/>
            <a:ext cx="54864" cy="1463040"/>
          </a:xfrm>
          <a:prstGeom prst="rect">
            <a:avLst/>
          </a:prstGeom>
          <a:solidFill>
            <a:srgbClr val="EA580C"/>
          </a:solidFill>
          <a:ln/>
        </p:spPr>
        <p:txBody>
          <a:bodyPr/>
          <a:lstStyle/>
          <a:p>
            <a:endParaRPr lang="en-UA"/>
          </a:p>
        </p:txBody>
      </p:sp>
      <p:sp>
        <p:nvSpPr>
          <p:cNvPr id="15" name="Text 13"/>
          <p:cNvSpPr/>
          <p:nvPr/>
        </p:nvSpPr>
        <p:spPr>
          <a:xfrm>
            <a:off x="731520" y="3429000"/>
            <a:ext cx="7315200" cy="274320"/>
          </a:xfrm>
          <a:prstGeom prst="rect">
            <a:avLst/>
          </a:prstGeom>
          <a:noFill/>
          <a:ln/>
        </p:spPr>
        <p:txBody>
          <a:bodyPr wrap="square" lIns="0" tIns="0" rIns="0" bIns="0" rtlCol="0" anchor="ctr"/>
          <a:lstStyle/>
          <a:p>
            <a:pPr marL="0" indent="0">
              <a:buNone/>
            </a:pPr>
            <a:r>
              <a:rPr lang="en-US" sz="1300" b="1" dirty="0">
                <a:solidFill>
                  <a:srgbClr val="1E293B"/>
                </a:solidFill>
                <a:latin typeface="Trebuchet MS" pitchFamily="34" charset="0"/>
                <a:ea typeface="Trebuchet MS" pitchFamily="34" charset="-122"/>
                <a:cs typeface="Trebuchet MS" pitchFamily="34" charset="-120"/>
              </a:rPr>
              <a:t>Why RF beats </a:t>
            </a:r>
            <a:r>
              <a:rPr lang="en-US" sz="1300" b="1" dirty="0" err="1">
                <a:solidFill>
                  <a:srgbClr val="1E293B"/>
                </a:solidFill>
                <a:latin typeface="Trebuchet MS" pitchFamily="34" charset="0"/>
                <a:ea typeface="Trebuchet MS" pitchFamily="34" charset="-122"/>
                <a:cs typeface="Trebuchet MS" pitchFamily="34" charset="-120"/>
              </a:rPr>
              <a:t>LogReg</a:t>
            </a:r>
            <a:r>
              <a:rPr lang="en-US" sz="1300" b="1" dirty="0">
                <a:solidFill>
                  <a:srgbClr val="1E293B"/>
                </a:solidFill>
                <a:latin typeface="Trebuchet MS" pitchFamily="34" charset="0"/>
                <a:ea typeface="Trebuchet MS" pitchFamily="34" charset="-122"/>
                <a:cs typeface="Trebuchet MS" pitchFamily="34" charset="-120"/>
              </a:rPr>
              <a:t> (and when it doesn't)</a:t>
            </a:r>
            <a:endParaRPr lang="en-US" sz="1300" dirty="0"/>
          </a:p>
        </p:txBody>
      </p:sp>
      <p:sp>
        <p:nvSpPr>
          <p:cNvPr id="16" name="Text 14"/>
          <p:cNvSpPr/>
          <p:nvPr/>
        </p:nvSpPr>
        <p:spPr>
          <a:xfrm>
            <a:off x="731520" y="3749040"/>
            <a:ext cx="7772400" cy="100584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Walk-based embeddings optimize for graph proximity: nearby nodes in walks → nearby vectors. Class boundaries in this space are nonlinear because classes don't form convex clusters. LogReg draws flat hyperplanes and misses the curved boundaries. RF's decision trees carve around these irregularities.</a:t>
            </a:r>
            <a:endParaRPr lang="en-US" sz="1000" dirty="0"/>
          </a:p>
          <a:p>
            <a:pPr marL="0" indent="0">
              <a:lnSpc>
                <a:spcPct val="130000"/>
              </a:lnSpc>
              <a:buNone/>
            </a:pPr>
            <a:endParaRPr lang="en-US" sz="1000" dirty="0"/>
          </a:p>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Exception: LastFM DeepWalk LogReg 0.78 &gt; RF 0.76. </a:t>
            </a:r>
            <a:r>
              <a:rPr lang="en-GB" sz="1000" dirty="0"/>
              <a:t>The boundaries happen to be roughly linear in this case because the social clusters by country are relatively well-separated (not interleaved like research subfields on </a:t>
            </a:r>
            <a:r>
              <a:rPr lang="en-GB" sz="1000" dirty="0" err="1"/>
              <a:t>HepTh</a:t>
            </a:r>
            <a:r>
              <a:rPr lang="en-GB" sz="1000" dirty="0"/>
              <a:t>). </a:t>
            </a:r>
            <a:endParaRPr lang="en-US" sz="10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1828800" cy="228600"/>
          </a:xfrm>
          <a:prstGeom prst="rect">
            <a:avLst/>
          </a:prstGeom>
          <a:noFill/>
          <a:ln/>
        </p:spPr>
        <p:txBody>
          <a:bodyPr wrap="square" lIns="0" tIns="0" rIns="0" bIns="0" rtlCol="0" anchor="ctr"/>
          <a:lstStyle/>
          <a:p>
            <a:pPr marL="0" indent="0">
              <a:buNone/>
            </a:pPr>
            <a:r>
              <a:rPr lang="en-US" sz="1000" b="1" kern="0" spc="300" dirty="0">
                <a:solidFill>
                  <a:srgbClr val="94A3B8"/>
                </a:solidFill>
                <a:latin typeface="Calibri" pitchFamily="34" charset="0"/>
                <a:ea typeface="Calibri" pitchFamily="34" charset="-122"/>
                <a:cs typeface="Calibri" pitchFamily="34" charset="-120"/>
              </a:rPr>
              <a:t>APPENDIX</a:t>
            </a:r>
            <a:endParaRPr lang="en-US" sz="1000" dirty="0"/>
          </a:p>
        </p:txBody>
      </p:sp>
      <p:sp>
        <p:nvSpPr>
          <p:cNvPr id="3" name="Text 1"/>
          <p:cNvSpPr/>
          <p:nvPr/>
        </p:nvSpPr>
        <p:spPr>
          <a:xfrm>
            <a:off x="731520" y="457200"/>
            <a:ext cx="7315200" cy="457200"/>
          </a:xfrm>
          <a:prstGeom prst="rect">
            <a:avLst/>
          </a:prstGeom>
          <a:noFill/>
          <a:ln/>
        </p:spPr>
        <p:txBody>
          <a:bodyPr wrap="square" lIns="0" tIns="0" rIns="0" bIns="0" rtlCol="0" anchor="ctr"/>
          <a:lstStyle/>
          <a:p>
            <a:pPr marL="0" indent="0">
              <a:buNone/>
            </a:pPr>
            <a:r>
              <a:rPr lang="en-US" sz="2600" b="1" dirty="0">
                <a:solidFill>
                  <a:srgbClr val="1E293B"/>
                </a:solidFill>
                <a:latin typeface="Trebuchet MS" pitchFamily="34" charset="0"/>
                <a:ea typeface="Trebuchet MS" pitchFamily="34" charset="-122"/>
                <a:cs typeface="Trebuchet MS" pitchFamily="34" charset="-120"/>
              </a:rPr>
              <a:t>Hyperparameters &amp; Design Choices</a:t>
            </a:r>
            <a:endParaRPr lang="en-US" sz="2600" dirty="0"/>
          </a:p>
        </p:txBody>
      </p:sp>
      <p:graphicFrame>
        <p:nvGraphicFramePr>
          <p:cNvPr id="15" name="Table 0"/>
          <p:cNvGraphicFramePr>
            <a:graphicFrameLocks noGrp="1"/>
          </p:cNvGraphicFramePr>
          <p:nvPr/>
        </p:nvGraphicFramePr>
        <p:xfrm>
          <a:off x="457200" y="1005840"/>
          <a:ext cx="7772400" cy="3584448"/>
        </p:xfrm>
        <a:graphic>
          <a:graphicData uri="http://schemas.openxmlformats.org/drawingml/2006/table">
            <a:tbl>
              <a:tblPr/>
              <a:tblGrid>
                <a:gridCol w="1371600">
                  <a:extLst>
                    <a:ext uri="{9D8B030D-6E8A-4147-A177-3AD203B41FA5}">
                      <a16:colId xmlns:a16="http://schemas.microsoft.com/office/drawing/2014/main" val="20000"/>
                    </a:ext>
                  </a:extLst>
                </a:gridCol>
                <a:gridCol w="731520">
                  <a:extLst>
                    <a:ext uri="{9D8B030D-6E8A-4147-A177-3AD203B41FA5}">
                      <a16:colId xmlns:a16="http://schemas.microsoft.com/office/drawing/2014/main" val="20001"/>
                    </a:ext>
                  </a:extLst>
                </a:gridCol>
                <a:gridCol w="5669280">
                  <a:extLst>
                    <a:ext uri="{9D8B030D-6E8A-4147-A177-3AD203B41FA5}">
                      <a16:colId xmlns:a16="http://schemas.microsoft.com/office/drawing/2014/main" val="20002"/>
                    </a:ext>
                  </a:extLst>
                </a:gridCol>
              </a:tblGrid>
              <a:tr h="292608">
                <a:tc>
                  <a:txBody>
                    <a:bodyPr/>
                    <a:lstStyle/>
                    <a:p>
                      <a:pPr marL="0" indent="0" algn="l">
                        <a:buNone/>
                      </a:pPr>
                      <a:r>
                        <a:rPr lang="en-US" sz="900" b="1" dirty="0">
                          <a:solidFill>
                            <a:srgbClr val="FFFFFF"/>
                          </a:solidFill>
                          <a:latin typeface="Calibri" pitchFamily="34" charset="0"/>
                          <a:ea typeface="Calibri" pitchFamily="34" charset="-122"/>
                          <a:cs typeface="Calibri" pitchFamily="34" charset="-120"/>
                        </a:rPr>
                        <a:t>Parameter</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ctr">
                        <a:buNone/>
                      </a:pPr>
                      <a:r>
                        <a:rPr lang="en-US" sz="900" b="1" dirty="0">
                          <a:solidFill>
                            <a:srgbClr val="FFFFFF"/>
                          </a:solidFill>
                          <a:latin typeface="Calibri" pitchFamily="34" charset="0"/>
                          <a:ea typeface="Calibri" pitchFamily="34" charset="-122"/>
                          <a:cs typeface="Calibri" pitchFamily="34" charset="-120"/>
                        </a:rPr>
                        <a:t>Value</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tc>
                  <a:txBody>
                    <a:bodyPr/>
                    <a:lstStyle/>
                    <a:p>
                      <a:pPr marL="0" indent="0" algn="l">
                        <a:buNone/>
                      </a:pPr>
                      <a:r>
                        <a:rPr lang="en-US" sz="900" b="1" dirty="0">
                          <a:solidFill>
                            <a:srgbClr val="FFFFFF"/>
                          </a:solidFill>
                          <a:latin typeface="Calibri" pitchFamily="34" charset="0"/>
                          <a:ea typeface="Calibri" pitchFamily="34" charset="-122"/>
                          <a:cs typeface="Calibri" pitchFamily="34" charset="-120"/>
                        </a:rPr>
                        <a:t>Justification</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1E293B"/>
                    </a:solidFill>
                  </a:tcPr>
                </a:tc>
                <a:extLst>
                  <a:ext uri="{0D108BD9-81ED-4DB2-BD59-A6C34878D82A}">
                    <a16:rowId xmlns:a16="http://schemas.microsoft.com/office/drawing/2014/main" val="10000"/>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Embedding dim</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128</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Standard across DeepWalk, Node2Vec, DGI papers. Fixed for fair comparison.</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Walk length</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40</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Covers 2–3 community diameters (graphs have diameter ~10–20). DeepWalk paper default.</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Walks per node</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10</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Standard coverage/speed tradeoff. More walks = better estimates but slower.</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Skip-Gram window</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5</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Captures ~2-hop structure. Standard Word2Vec setting.</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Node2Vec q</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0.5</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DFS-like (1/q=2, explores outward). Captures broader cross-community context.</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GNN layers</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2</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2-hop aggregation. 3+ layers cause oversmoothing on small graphs.</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GNN hidden dim</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128</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Matches embedding dim for fair comparison.</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Dropout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0.5</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Standard regularization for GNNs. Prevents overfitting on sparse labels.</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KGE epochs</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200</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Convergence observed by ~150 epochs on all models.</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09"/>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LP test edges</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10%</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Standard split. Embeddings retrained on training graph to avoid leakage.</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10"/>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NC split</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60/20/20</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Stratified train/val/test. Class-weighted loss for imbalance.</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11"/>
                  </a:ext>
                </a:extLst>
              </a:tr>
              <a:tr h="274320">
                <a:tc>
                  <a:txBody>
                    <a:bodyPr/>
                    <a:lstStyle/>
                    <a:p>
                      <a:pPr marL="0" indent="0" algn="l">
                        <a:buNone/>
                      </a:pPr>
                      <a:r>
                        <a:rPr lang="en-US" sz="900" dirty="0">
                          <a:solidFill>
                            <a:srgbClr val="1E293B"/>
                          </a:solidFill>
                          <a:latin typeface="Calibri" pitchFamily="34" charset="0"/>
                          <a:ea typeface="Calibri" pitchFamily="34" charset="-122"/>
                          <a:cs typeface="Calibri" pitchFamily="34" charset="-120"/>
                        </a:rPr>
                        <a:t>Ranking samples</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ctr">
                        <a:buNone/>
                      </a:pPr>
                      <a:r>
                        <a:rPr lang="en-US" sz="900" dirty="0">
                          <a:solidFill>
                            <a:srgbClr val="1E293B"/>
                          </a:solidFill>
                          <a:latin typeface="Calibri" pitchFamily="34" charset="0"/>
                          <a:ea typeface="Calibri" pitchFamily="34" charset="-122"/>
                          <a:cs typeface="Calibri" pitchFamily="34" charset="-120"/>
                        </a:rPr>
                        <a:t>≤2000</a:t>
                      </a:r>
                      <a:endParaRPr lang="en-US" sz="9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tc>
                  <a:txBody>
                    <a:bodyPr/>
                    <a:lstStyle/>
                    <a:p>
                      <a:pPr marL="0" indent="0" algn="l">
                        <a:buNone/>
                      </a:pPr>
                      <a:r>
                        <a:rPr lang="en-US" sz="800" dirty="0">
                          <a:solidFill>
                            <a:srgbClr val="475569"/>
                          </a:solidFill>
                          <a:latin typeface="Calibri" pitchFamily="34" charset="0"/>
                          <a:ea typeface="Calibri" pitchFamily="34" charset="-122"/>
                          <a:cs typeface="Calibri" pitchFamily="34" charset="-120"/>
                        </a:rPr>
                        <a:t>SE on MRR &lt; 0.01 at 2000 samples. Sufficient for method comparison.</a:t>
                      </a:r>
                      <a:endParaRPr lang="en-US" sz="800" dirty="0">
                        <a:latin typeface="Calibri" charset="0"/>
                        <a:ea typeface="Calibri" charset="0"/>
                        <a:cs typeface="Calibri" charset="0"/>
                      </a:endParaRPr>
                    </a:p>
                  </a:txBody>
                  <a:tcPr anchor="ctr">
                    <a:lnL w="6350" cap="flat" cmpd="sng" algn="ctr">
                      <a:solidFill>
                        <a:srgbClr val="E2E8F0"/>
                      </a:solidFill>
                      <a:prstDash val="solid"/>
                      <a:round/>
                      <a:headEnd type="none" w="med" len="med"/>
                      <a:tailEnd type="none" w="med" len="med"/>
                    </a:lnL>
                    <a:lnR w="6350" cap="flat" cmpd="sng" algn="ctr">
                      <a:solidFill>
                        <a:srgbClr val="E2E8F0"/>
                      </a:solidFill>
                      <a:prstDash val="solid"/>
                      <a:round/>
                      <a:headEnd type="none" w="med" len="med"/>
                      <a:tailEnd type="none" w="med" len="med"/>
                    </a:lnR>
                    <a:lnT w="6350" cap="flat" cmpd="sng" algn="ctr">
                      <a:solidFill>
                        <a:srgbClr val="E2E8F0"/>
                      </a:solidFill>
                      <a:prstDash val="solid"/>
                      <a:round/>
                      <a:headEnd type="none" w="med" len="med"/>
                      <a:tailEnd type="none" w="med" len="med"/>
                    </a:lnT>
                    <a:lnB w="6350" cap="flat" cmpd="sng" algn="ctr">
                      <a:solidFill>
                        <a:srgbClr val="E2E8F0"/>
                      </a:solidFill>
                      <a:prstDash val="solid"/>
                      <a:round/>
                      <a:headEnd type="none" w="med" len="med"/>
                      <a:tailEnd type="none" w="med" len="med"/>
                    </a:lnB>
                    <a:solidFill>
                      <a:srgbClr val="FFFFFF"/>
                    </a:solidFill>
                  </a:tcPr>
                </a:tc>
                <a:extLst>
                  <a:ext uri="{0D108BD9-81ED-4DB2-BD59-A6C34878D82A}">
                    <a16:rowId xmlns:a16="http://schemas.microsoft.com/office/drawing/2014/main" val="10012"/>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C1929"/>
        </a:solidFill>
        <a:effectLst/>
      </p:bgPr>
    </p:bg>
    <p:spTree>
      <p:nvGrpSpPr>
        <p:cNvPr id="1" name="Shape 460"/>
        <p:cNvGrpSpPr/>
        <p:nvPr/>
      </p:nvGrpSpPr>
      <p:grpSpPr>
        <a:xfrm>
          <a:off x="0" y="0"/>
          <a:ext cx="0" cy="0"/>
          <a:chOff x="0" y="0"/>
          <a:chExt cx="0" cy="0"/>
        </a:xfrm>
      </p:grpSpPr>
      <p:sp>
        <p:nvSpPr>
          <p:cNvPr id="461" name="Google Shape;461;p18"/>
          <p:cNvSpPr/>
          <p:nvPr/>
        </p:nvSpPr>
        <p:spPr>
          <a:xfrm>
            <a:off x="0" y="0"/>
            <a:ext cx="9144000" cy="54864"/>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8"/>
          <p:cNvSpPr/>
          <p:nvPr/>
        </p:nvSpPr>
        <p:spPr>
          <a:xfrm>
            <a:off x="0" y="5088636"/>
            <a:ext cx="9144000" cy="54864"/>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3" name="Google Shape;463;p18" descr="preencoded.png"/>
          <p:cNvPicPr preferRelativeResize="0"/>
          <p:nvPr/>
        </p:nvPicPr>
        <p:blipFill rotWithShape="1">
          <a:blip r:embed="rId3">
            <a:alphaModFix/>
          </a:blip>
          <a:srcRect/>
          <a:stretch/>
        </p:blipFill>
        <p:spPr>
          <a:xfrm>
            <a:off x="4023360" y="1335024"/>
            <a:ext cx="1097280" cy="1097280"/>
          </a:xfrm>
          <a:prstGeom prst="rect">
            <a:avLst/>
          </a:prstGeom>
          <a:noFill/>
          <a:ln>
            <a:noFill/>
          </a:ln>
        </p:spPr>
      </p:pic>
      <p:sp>
        <p:nvSpPr>
          <p:cNvPr id="464" name="Google Shape;464;p18"/>
          <p:cNvSpPr/>
          <p:nvPr/>
        </p:nvSpPr>
        <p:spPr>
          <a:xfrm>
            <a:off x="457200" y="2432304"/>
            <a:ext cx="8229600" cy="64008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FFFFFF"/>
              </a:buClr>
              <a:buSzPts val="4000"/>
              <a:buFont typeface="Calibri"/>
              <a:buNone/>
            </a:pPr>
            <a:r>
              <a:rPr lang="en-US" sz="4000" b="1" i="0" u="none" strike="noStrike" cap="none" dirty="0">
                <a:solidFill>
                  <a:srgbClr val="FFFFFF"/>
                </a:solidFill>
                <a:latin typeface="Calibri"/>
                <a:ea typeface="Calibri"/>
                <a:cs typeface="Calibri"/>
                <a:sym typeface="Calibri"/>
              </a:rPr>
              <a:t>Thank You</a:t>
            </a:r>
            <a:endParaRPr sz="40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5F9"/>
        </a:solidFill>
        <a:effectLst/>
      </p:bgPr>
    </p:bg>
    <p:spTree>
      <p:nvGrpSpPr>
        <p:cNvPr id="1" name="Shape 96">
          <a:extLst>
            <a:ext uri="{FF2B5EF4-FFF2-40B4-BE49-F238E27FC236}">
              <a16:creationId xmlns:a16="http://schemas.microsoft.com/office/drawing/2014/main" id="{AF8672A6-1490-DE69-10E5-DDC6D323E371}"/>
            </a:ext>
          </a:extLst>
        </p:cNvPr>
        <p:cNvGrpSpPr/>
        <p:nvPr/>
      </p:nvGrpSpPr>
      <p:grpSpPr>
        <a:xfrm>
          <a:off x="0" y="0"/>
          <a:ext cx="0" cy="0"/>
          <a:chOff x="0" y="0"/>
          <a:chExt cx="0" cy="0"/>
        </a:xfrm>
      </p:grpSpPr>
      <p:sp>
        <p:nvSpPr>
          <p:cNvPr id="97" name="Google Shape;97;g3ca6efbcb89_0_97">
            <a:extLst>
              <a:ext uri="{FF2B5EF4-FFF2-40B4-BE49-F238E27FC236}">
                <a16:creationId xmlns:a16="http://schemas.microsoft.com/office/drawing/2014/main" id="{A7F89337-B217-A754-67A6-A9E0F40ED92D}"/>
              </a:ext>
            </a:extLst>
          </p:cNvPr>
          <p:cNvSpPr/>
          <p:nvPr/>
        </p:nvSpPr>
        <p:spPr>
          <a:xfrm>
            <a:off x="0" y="0"/>
            <a:ext cx="73200" cy="51435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g3ca6efbcb89_0_97">
            <a:extLst>
              <a:ext uri="{FF2B5EF4-FFF2-40B4-BE49-F238E27FC236}">
                <a16:creationId xmlns:a16="http://schemas.microsoft.com/office/drawing/2014/main" id="{34FED9CD-D804-1EAF-F2F6-717D18994ED6}"/>
              </a:ext>
            </a:extLst>
          </p:cNvPr>
          <p:cNvSpPr/>
          <p:nvPr/>
        </p:nvSpPr>
        <p:spPr>
          <a:xfrm>
            <a:off x="309600" y="832150"/>
            <a:ext cx="4288200" cy="3986700"/>
          </a:xfrm>
          <a:prstGeom prst="rect">
            <a:avLst/>
          </a:prstGeom>
          <a:solidFill>
            <a:srgbClr val="FFFFFF"/>
          </a:solidFill>
          <a:ln>
            <a:noFill/>
          </a:ln>
          <a:effectLst>
            <a:outerShdw blurRad="101600" dist="38100" dir="8100000" algn="bl" rotWithShape="0">
              <a:srgbClr val="000000">
                <a:alpha val="102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g3ca6efbcb89_0_97">
            <a:extLst>
              <a:ext uri="{FF2B5EF4-FFF2-40B4-BE49-F238E27FC236}">
                <a16:creationId xmlns:a16="http://schemas.microsoft.com/office/drawing/2014/main" id="{93E91905-E33A-A5C9-6BFD-117497535656}"/>
              </a:ext>
            </a:extLst>
          </p:cNvPr>
          <p:cNvSpPr/>
          <p:nvPr/>
        </p:nvSpPr>
        <p:spPr>
          <a:xfrm>
            <a:off x="309600" y="766072"/>
            <a:ext cx="4288200" cy="549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g3ca6efbcb89_0_97">
            <a:extLst>
              <a:ext uri="{FF2B5EF4-FFF2-40B4-BE49-F238E27FC236}">
                <a16:creationId xmlns:a16="http://schemas.microsoft.com/office/drawing/2014/main" id="{2F594D05-0B15-03F9-DCCC-6F2C02A69850}"/>
              </a:ext>
            </a:extLst>
          </p:cNvPr>
          <p:cNvSpPr/>
          <p:nvPr/>
        </p:nvSpPr>
        <p:spPr>
          <a:xfrm>
            <a:off x="427815" y="839675"/>
            <a:ext cx="3474600" cy="3657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0D9488"/>
              </a:buClr>
              <a:buSzPts val="1800"/>
              <a:buFont typeface="Calibri"/>
              <a:buNone/>
            </a:pPr>
            <a:r>
              <a:rPr lang="en-US" sz="1800" b="1" i="0" u="none" strike="noStrike" cap="none" dirty="0" err="1">
                <a:solidFill>
                  <a:srgbClr val="0D9488"/>
                </a:solidFill>
                <a:latin typeface="Calibri"/>
                <a:ea typeface="Calibri"/>
                <a:cs typeface="Calibri"/>
                <a:sym typeface="Calibri"/>
              </a:rPr>
              <a:t>LastFM</a:t>
            </a:r>
            <a:r>
              <a:rPr lang="en-US" sz="1800" b="1" i="0" u="none" strike="noStrike" cap="none" dirty="0">
                <a:solidFill>
                  <a:srgbClr val="0D9488"/>
                </a:solidFill>
                <a:latin typeface="Calibri"/>
                <a:ea typeface="Calibri"/>
                <a:cs typeface="Calibri"/>
                <a:sym typeface="Calibri"/>
              </a:rPr>
              <a:t> User Network</a:t>
            </a:r>
            <a:endParaRPr sz="1800" b="0" i="0" u="none" strike="noStrike" cap="none" dirty="0">
              <a:solidFill>
                <a:schemeClr val="dk1"/>
              </a:solidFill>
              <a:latin typeface="Calibri"/>
              <a:ea typeface="Calibri"/>
              <a:cs typeface="Calibri"/>
              <a:sym typeface="Calibri"/>
            </a:endParaRPr>
          </a:p>
        </p:txBody>
      </p:sp>
      <p:sp>
        <p:nvSpPr>
          <p:cNvPr id="101" name="Google Shape;101;g3ca6efbcb89_0_97">
            <a:extLst>
              <a:ext uri="{FF2B5EF4-FFF2-40B4-BE49-F238E27FC236}">
                <a16:creationId xmlns:a16="http://schemas.microsoft.com/office/drawing/2014/main" id="{46F95FAC-F962-8EF2-841A-0D0849DE76AE}"/>
              </a:ext>
            </a:extLst>
          </p:cNvPr>
          <p:cNvSpPr/>
          <p:nvPr/>
        </p:nvSpPr>
        <p:spPr>
          <a:xfrm>
            <a:off x="4729100" y="832225"/>
            <a:ext cx="4288200" cy="3986700"/>
          </a:xfrm>
          <a:prstGeom prst="rect">
            <a:avLst/>
          </a:prstGeom>
          <a:solidFill>
            <a:srgbClr val="FFFFFF"/>
          </a:solidFill>
          <a:ln>
            <a:noFill/>
          </a:ln>
          <a:effectLst>
            <a:outerShdw blurRad="101600" dist="38100" dir="8100000" algn="bl" rotWithShape="0">
              <a:srgbClr val="000000">
                <a:alpha val="102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g3ca6efbcb89_0_97">
            <a:extLst>
              <a:ext uri="{FF2B5EF4-FFF2-40B4-BE49-F238E27FC236}">
                <a16:creationId xmlns:a16="http://schemas.microsoft.com/office/drawing/2014/main" id="{BDF70D37-F041-1A18-1373-30EE884FA9E0}"/>
              </a:ext>
            </a:extLst>
          </p:cNvPr>
          <p:cNvSpPr/>
          <p:nvPr/>
        </p:nvSpPr>
        <p:spPr>
          <a:xfrm>
            <a:off x="4729100" y="770427"/>
            <a:ext cx="4288200" cy="54900"/>
          </a:xfrm>
          <a:prstGeom prst="rect">
            <a:avLst/>
          </a:prstGeom>
          <a:solidFill>
            <a:srgbClr val="F59E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g3ca6efbcb89_0_97">
            <a:extLst>
              <a:ext uri="{FF2B5EF4-FFF2-40B4-BE49-F238E27FC236}">
                <a16:creationId xmlns:a16="http://schemas.microsoft.com/office/drawing/2014/main" id="{7CBBE052-C41B-9833-FC7E-8C0B4209DACC}"/>
              </a:ext>
            </a:extLst>
          </p:cNvPr>
          <p:cNvSpPr/>
          <p:nvPr/>
        </p:nvSpPr>
        <p:spPr>
          <a:xfrm>
            <a:off x="4847316" y="832145"/>
            <a:ext cx="3474600" cy="3657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F59E0B"/>
              </a:buClr>
              <a:buSzPts val="1800"/>
              <a:buFont typeface="Calibri"/>
              <a:buNone/>
            </a:pPr>
            <a:r>
              <a:rPr lang="en-US" sz="1800" b="1" i="0" u="none" strike="noStrike" cap="none" dirty="0" err="1">
                <a:solidFill>
                  <a:srgbClr val="F59E0B"/>
                </a:solidFill>
                <a:latin typeface="Calibri"/>
                <a:ea typeface="Calibri"/>
                <a:cs typeface="Calibri"/>
                <a:sym typeface="Calibri"/>
              </a:rPr>
              <a:t>HepTh</a:t>
            </a:r>
            <a:r>
              <a:rPr lang="en-US" sz="1800" b="1" i="0" u="none" strike="noStrike" cap="none" dirty="0">
                <a:solidFill>
                  <a:srgbClr val="F59E0B"/>
                </a:solidFill>
                <a:latin typeface="Calibri"/>
                <a:ea typeface="Calibri"/>
                <a:cs typeface="Calibri"/>
                <a:sym typeface="Calibri"/>
              </a:rPr>
              <a:t> Co-Authorship</a:t>
            </a:r>
            <a:endParaRPr sz="1800" b="0" i="0" u="none" strike="noStrike" cap="none" dirty="0">
              <a:solidFill>
                <a:schemeClr val="dk1"/>
              </a:solidFill>
              <a:latin typeface="Calibri"/>
              <a:ea typeface="Calibri"/>
              <a:cs typeface="Calibri"/>
              <a:sym typeface="Calibri"/>
            </a:endParaRPr>
          </a:p>
        </p:txBody>
      </p:sp>
      <p:pic>
        <p:nvPicPr>
          <p:cNvPr id="105" name="Google Shape;105;g3ca6efbcb89_0_97">
            <a:extLst>
              <a:ext uri="{FF2B5EF4-FFF2-40B4-BE49-F238E27FC236}">
                <a16:creationId xmlns:a16="http://schemas.microsoft.com/office/drawing/2014/main" id="{D2F650AD-585C-9635-3EAC-290D07CB236B}"/>
              </a:ext>
            </a:extLst>
          </p:cNvPr>
          <p:cNvPicPr preferRelativeResize="0"/>
          <p:nvPr/>
        </p:nvPicPr>
        <p:blipFill>
          <a:blip r:embed="rId3"/>
          <a:srcRect/>
          <a:stretch/>
        </p:blipFill>
        <p:spPr>
          <a:xfrm>
            <a:off x="427815" y="1297682"/>
            <a:ext cx="4144185" cy="3497087"/>
          </a:xfrm>
          <a:prstGeom prst="rect">
            <a:avLst/>
          </a:prstGeom>
          <a:noFill/>
          <a:ln>
            <a:noFill/>
          </a:ln>
        </p:spPr>
      </p:pic>
      <p:pic>
        <p:nvPicPr>
          <p:cNvPr id="106" name="Google Shape;106;g3ca6efbcb89_0_97">
            <a:extLst>
              <a:ext uri="{FF2B5EF4-FFF2-40B4-BE49-F238E27FC236}">
                <a16:creationId xmlns:a16="http://schemas.microsoft.com/office/drawing/2014/main" id="{F535AA0D-1A16-296F-59CC-0C65D81DDDDE}"/>
              </a:ext>
            </a:extLst>
          </p:cNvPr>
          <p:cNvPicPr preferRelativeResize="0"/>
          <p:nvPr/>
        </p:nvPicPr>
        <p:blipFill>
          <a:blip r:embed="rId4">
            <a:alphaModFix/>
          </a:blip>
          <a:stretch>
            <a:fillRect/>
          </a:stretch>
        </p:blipFill>
        <p:spPr>
          <a:xfrm>
            <a:off x="4847316" y="1297682"/>
            <a:ext cx="4169982" cy="3521142"/>
          </a:xfrm>
          <a:prstGeom prst="rect">
            <a:avLst/>
          </a:prstGeom>
          <a:solidFill>
            <a:srgbClr val="FFFFFF"/>
          </a:solidFill>
          <a:ln>
            <a:noFill/>
          </a:ln>
          <a:effectLst>
            <a:outerShdw blurRad="101600" dist="38100" dir="8100000" algn="bl" rotWithShape="0">
              <a:srgbClr val="000000">
                <a:alpha val="10200"/>
              </a:srgbClr>
            </a:outerShdw>
          </a:effectLst>
        </p:spPr>
      </p:pic>
      <p:sp>
        <p:nvSpPr>
          <p:cNvPr id="107" name="Google Shape;107;g3ca6efbcb89_0_97">
            <a:extLst>
              <a:ext uri="{FF2B5EF4-FFF2-40B4-BE49-F238E27FC236}">
                <a16:creationId xmlns:a16="http://schemas.microsoft.com/office/drawing/2014/main" id="{62738A97-D605-7A03-BB3C-B5CA9F58533D}"/>
              </a:ext>
            </a:extLst>
          </p:cNvPr>
          <p:cNvSpPr/>
          <p:nvPr/>
        </p:nvSpPr>
        <p:spPr>
          <a:xfrm>
            <a:off x="309607" y="89100"/>
            <a:ext cx="6508200" cy="5487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1E293B"/>
              </a:buClr>
              <a:buSzPts val="3200"/>
              <a:buFont typeface="Calibri"/>
              <a:buNone/>
            </a:pPr>
            <a:r>
              <a:rPr lang="en-US" sz="2800" b="1" i="0" u="none" strike="noStrike" cap="none" dirty="0">
                <a:solidFill>
                  <a:srgbClr val="64748B"/>
                </a:solidFill>
                <a:latin typeface="Calibri"/>
                <a:ea typeface="Calibri"/>
                <a:cs typeface="Calibri"/>
                <a:sym typeface="Calibri"/>
              </a:rPr>
              <a:t>Datasets Visualization: </a:t>
            </a:r>
            <a:r>
              <a:rPr lang="en-US" sz="2800" b="1" dirty="0">
                <a:solidFill>
                  <a:srgbClr val="64748B"/>
                </a:solidFill>
                <a:latin typeface="Calibri"/>
                <a:ea typeface="Calibri"/>
                <a:cs typeface="Calibri"/>
                <a:sym typeface="Calibri"/>
              </a:rPr>
              <a:t>Sample 300 Nodes</a:t>
            </a:r>
            <a:endParaRPr sz="2800" b="0" i="0" u="none" strike="noStrike" cap="none" dirty="0">
              <a:solidFill>
                <a:srgbClr val="64748B"/>
              </a:solidFill>
              <a:latin typeface="Calibri"/>
              <a:ea typeface="Calibri"/>
              <a:cs typeface="Calibri"/>
              <a:sym typeface="Calibri"/>
            </a:endParaRPr>
          </a:p>
        </p:txBody>
      </p:sp>
      <p:sp>
        <p:nvSpPr>
          <p:cNvPr id="2" name="Text 13">
            <a:extLst>
              <a:ext uri="{FF2B5EF4-FFF2-40B4-BE49-F238E27FC236}">
                <a16:creationId xmlns:a16="http://schemas.microsoft.com/office/drawing/2014/main" id="{0711E75C-3DD0-B2F0-2DA7-5B618D487BCE}"/>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4 / 34</a:t>
            </a:r>
            <a:endParaRPr lang="en-US" sz="900" dirty="0"/>
          </a:p>
        </p:txBody>
      </p:sp>
    </p:spTree>
    <p:extLst>
      <p:ext uri="{BB962C8B-B14F-4D97-AF65-F5344CB8AC3E}">
        <p14:creationId xmlns:p14="http://schemas.microsoft.com/office/powerpoint/2010/main" val="2671520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5F9"/>
        </a:solidFill>
        <a:effectLst/>
      </p:bgPr>
    </p:bg>
    <p:spTree>
      <p:nvGrpSpPr>
        <p:cNvPr id="1" name="Shape 74"/>
        <p:cNvGrpSpPr/>
        <p:nvPr/>
      </p:nvGrpSpPr>
      <p:grpSpPr>
        <a:xfrm>
          <a:off x="0" y="0"/>
          <a:ext cx="0" cy="0"/>
          <a:chOff x="0" y="0"/>
          <a:chExt cx="0" cy="0"/>
        </a:xfrm>
      </p:grpSpPr>
      <p:sp>
        <p:nvSpPr>
          <p:cNvPr id="75" name="Google Shape;75;p3"/>
          <p:cNvSpPr/>
          <p:nvPr/>
        </p:nvSpPr>
        <p:spPr>
          <a:xfrm>
            <a:off x="0" y="0"/>
            <a:ext cx="73152" cy="51435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548640" y="274320"/>
            <a:ext cx="8229600" cy="54864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1E293B"/>
              </a:buClr>
              <a:buSzPts val="3200"/>
              <a:buFont typeface="Calibri"/>
              <a:buNone/>
            </a:pPr>
            <a:r>
              <a:rPr lang="en-US" sz="3200" b="1" i="0" u="none" strike="noStrike" cap="none">
                <a:solidFill>
                  <a:srgbClr val="1E293B"/>
                </a:solidFill>
                <a:latin typeface="Calibri"/>
                <a:ea typeface="Calibri"/>
                <a:cs typeface="Calibri"/>
                <a:sym typeface="Calibri"/>
              </a:rPr>
              <a:t>Datasets</a:t>
            </a:r>
            <a:endParaRPr sz="3200" b="0" i="0" u="none" strike="noStrike" cap="none">
              <a:solidFill>
                <a:schemeClr val="dk1"/>
              </a:solidFill>
              <a:latin typeface="Calibri"/>
              <a:ea typeface="Calibri"/>
              <a:cs typeface="Calibri"/>
              <a:sym typeface="Calibri"/>
            </a:endParaRPr>
          </a:p>
        </p:txBody>
      </p:sp>
      <p:sp>
        <p:nvSpPr>
          <p:cNvPr id="77" name="Google Shape;77;p3"/>
          <p:cNvSpPr/>
          <p:nvPr/>
        </p:nvSpPr>
        <p:spPr>
          <a:xfrm>
            <a:off x="457200" y="1005840"/>
            <a:ext cx="3977640" cy="3657600"/>
          </a:xfrm>
          <a:prstGeom prst="rect">
            <a:avLst/>
          </a:prstGeom>
          <a:solidFill>
            <a:srgbClr val="FFFFFF"/>
          </a:solidFill>
          <a:ln>
            <a:noFill/>
          </a:ln>
          <a:effectLst>
            <a:outerShdw blurRad="101600" dist="38100" dir="8100000" algn="bl" rotWithShape="0">
              <a:srgbClr val="000000">
                <a:alpha val="10196"/>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457200" y="1005840"/>
            <a:ext cx="3977640" cy="54864"/>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85800" y="1188720"/>
            <a:ext cx="3474720" cy="36576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0D9488"/>
              </a:buClr>
              <a:buSzPts val="1800"/>
              <a:buFont typeface="Calibri"/>
              <a:buNone/>
            </a:pPr>
            <a:r>
              <a:rPr lang="en-US" sz="1800" b="1" i="0" u="none" strike="noStrike" cap="none">
                <a:solidFill>
                  <a:srgbClr val="0D9488"/>
                </a:solidFill>
                <a:latin typeface="Calibri"/>
                <a:ea typeface="Calibri"/>
                <a:cs typeface="Calibri"/>
                <a:sym typeface="Calibri"/>
              </a:rPr>
              <a:t>Amazon Co-Purchase</a:t>
            </a:r>
            <a:endParaRPr sz="1800" b="0" i="0" u="none" strike="noStrike" cap="none">
              <a:solidFill>
                <a:schemeClr val="dk1"/>
              </a:solidFill>
              <a:latin typeface="Calibri"/>
              <a:ea typeface="Calibri"/>
              <a:cs typeface="Calibri"/>
              <a:sym typeface="Calibri"/>
            </a:endParaRPr>
          </a:p>
        </p:txBody>
      </p:sp>
      <p:sp>
        <p:nvSpPr>
          <p:cNvPr id="80" name="Google Shape;80;p3"/>
          <p:cNvSpPr/>
          <p:nvPr/>
        </p:nvSpPr>
        <p:spPr>
          <a:xfrm>
            <a:off x="685800" y="1554480"/>
            <a:ext cx="3474720" cy="54864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1E293B"/>
              </a:buClr>
              <a:buSzPts val="2800"/>
              <a:buFont typeface="Calibri"/>
              <a:buNone/>
            </a:pPr>
            <a:r>
              <a:rPr lang="en-US" sz="2800" b="1" i="0" u="none" strike="noStrike" cap="none">
                <a:solidFill>
                  <a:srgbClr val="1E293B"/>
                </a:solidFill>
                <a:latin typeface="Calibri"/>
                <a:ea typeface="Calibri"/>
                <a:cs typeface="Calibri"/>
                <a:sym typeface="Calibri"/>
              </a:rPr>
              <a:t>334,863</a:t>
            </a:r>
            <a:r>
              <a:rPr lang="en-US" sz="1300" b="0" i="0" u="none" strike="noStrike" cap="none">
                <a:solidFill>
                  <a:srgbClr val="64748B"/>
                </a:solidFill>
                <a:latin typeface="Calibri"/>
                <a:ea typeface="Calibri"/>
                <a:cs typeface="Calibri"/>
                <a:sym typeface="Calibri"/>
              </a:rPr>
              <a:t> nodes   </a:t>
            </a:r>
            <a:r>
              <a:rPr lang="en-US" sz="2800" b="1" i="0" u="none" strike="noStrike" cap="none">
                <a:solidFill>
                  <a:srgbClr val="1E293B"/>
                </a:solidFill>
                <a:latin typeface="Calibri"/>
                <a:ea typeface="Calibri"/>
                <a:cs typeface="Calibri"/>
                <a:sym typeface="Calibri"/>
              </a:rPr>
              <a:t>925,872</a:t>
            </a:r>
            <a:r>
              <a:rPr lang="en-US" sz="1300" b="0" i="0" u="none" strike="noStrike" cap="none">
                <a:solidFill>
                  <a:srgbClr val="64748B"/>
                </a:solidFill>
                <a:latin typeface="Calibri"/>
                <a:ea typeface="Calibri"/>
                <a:cs typeface="Calibri"/>
                <a:sym typeface="Calibri"/>
              </a:rPr>
              <a:t> edges</a:t>
            </a:r>
            <a:endParaRPr sz="2800" b="0" i="0" u="none" strike="noStrike" cap="none">
              <a:solidFill>
                <a:schemeClr val="dk1"/>
              </a:solidFill>
              <a:latin typeface="Calibri"/>
              <a:ea typeface="Calibri"/>
              <a:cs typeface="Calibri"/>
              <a:sym typeface="Calibri"/>
            </a:endParaRPr>
          </a:p>
        </p:txBody>
      </p:sp>
      <p:sp>
        <p:nvSpPr>
          <p:cNvPr id="81" name="Google Shape;81;p3"/>
          <p:cNvSpPr/>
          <p:nvPr/>
        </p:nvSpPr>
        <p:spPr>
          <a:xfrm>
            <a:off x="685800" y="2148840"/>
            <a:ext cx="3520440" cy="73152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1E293B"/>
              </a:buClr>
              <a:buSzPts val="1200"/>
              <a:buFont typeface="Calibri"/>
              <a:buNone/>
            </a:pPr>
            <a:r>
              <a:rPr lang="en-US" sz="1200" b="1" i="0" u="none" strike="noStrike" cap="none">
                <a:solidFill>
                  <a:srgbClr val="1E293B"/>
                </a:solidFill>
                <a:latin typeface="Calibri"/>
                <a:ea typeface="Calibri"/>
                <a:cs typeface="Calibri"/>
                <a:sym typeface="Calibri"/>
              </a:rPr>
              <a:t>Labeling strategy: </a:t>
            </a:r>
            <a:r>
              <a:rPr lang="en-US" sz="1200" b="0" i="0" u="none" strike="noStrike" cap="none">
                <a:solidFill>
                  <a:srgbClr val="64748B"/>
                </a:solidFill>
                <a:latin typeface="Calibri"/>
                <a:ea typeface="Calibri"/>
                <a:cs typeface="Calibri"/>
                <a:sym typeface="Calibri"/>
              </a:rPr>
              <a:t>assign each node the community where it shares the most neighbors. Principled structural embedding — not random.</a:t>
            </a:r>
            <a:endParaRPr sz="1200" b="0" i="0" u="none" strike="noStrike" cap="none">
              <a:solidFill>
                <a:schemeClr val="dk1"/>
              </a:solidFill>
              <a:latin typeface="Calibri"/>
              <a:ea typeface="Calibri"/>
              <a:cs typeface="Calibri"/>
              <a:sym typeface="Calibri"/>
            </a:endParaRPr>
          </a:p>
        </p:txBody>
      </p:sp>
      <p:sp>
        <p:nvSpPr>
          <p:cNvPr id="82" name="Google Shape;82;p3"/>
          <p:cNvSpPr/>
          <p:nvPr/>
        </p:nvSpPr>
        <p:spPr>
          <a:xfrm>
            <a:off x="685800" y="2880360"/>
            <a:ext cx="3520440" cy="64008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0D9488"/>
              </a:buClr>
              <a:buSzPts val="1200"/>
              <a:buFont typeface="Calibri"/>
              <a:buNone/>
            </a:pPr>
            <a:r>
              <a:rPr lang="en-US" sz="1200" b="1" i="0" u="none" strike="noStrike" cap="none">
                <a:solidFill>
                  <a:srgbClr val="0D9488"/>
                </a:solidFill>
                <a:latin typeface="Calibri"/>
                <a:ea typeface="Calibri"/>
                <a:cs typeface="Calibri"/>
                <a:sym typeface="Calibri"/>
              </a:rPr>
              <a:t>20 communities</a:t>
            </a:r>
            <a:r>
              <a:rPr lang="en-US" sz="1100" b="0" i="0" u="none" strike="noStrike" cap="none">
                <a:solidFill>
                  <a:srgbClr val="64748B"/>
                </a:solidFill>
                <a:latin typeface="Calibri"/>
                <a:ea typeface="Calibri"/>
                <a:cs typeface="Calibri"/>
                <a:sym typeface="Calibri"/>
              </a:rPr>
              <a:t> (≥1000 members each) • 173K labeled nodes • Overlapping categories resolved via structural support</a:t>
            </a:r>
            <a:endParaRPr sz="1200" b="0" i="0" u="none" strike="noStrike" cap="none">
              <a:solidFill>
                <a:schemeClr val="dk1"/>
              </a:solidFill>
              <a:latin typeface="Calibri"/>
              <a:ea typeface="Calibri"/>
              <a:cs typeface="Calibri"/>
              <a:sym typeface="Calibri"/>
            </a:endParaRPr>
          </a:p>
        </p:txBody>
      </p:sp>
      <p:sp>
        <p:nvSpPr>
          <p:cNvPr id="83" name="Google Shape;83;p3"/>
          <p:cNvSpPr/>
          <p:nvPr/>
        </p:nvSpPr>
        <p:spPr>
          <a:xfrm>
            <a:off x="685800" y="3474720"/>
            <a:ext cx="3520440" cy="64008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EF6C55"/>
              </a:buClr>
              <a:buSzPts val="1200"/>
              <a:buFont typeface="Calibri"/>
              <a:buNone/>
            </a:pPr>
            <a:r>
              <a:rPr lang="en-US" sz="1200" b="1" i="0" u="none" strike="noStrike" cap="none">
                <a:solidFill>
                  <a:srgbClr val="EF6C55"/>
                </a:solidFill>
                <a:latin typeface="Calibri"/>
                <a:ea typeface="Calibri"/>
                <a:cs typeface="Calibri"/>
                <a:sym typeface="Calibri"/>
              </a:rPr>
              <a:t>Challenge: </a:t>
            </a:r>
            <a:r>
              <a:rPr lang="en-US" sz="1100" b="0" i="0" u="none" strike="noStrike" cap="none">
                <a:solidFill>
                  <a:srgbClr val="64748B"/>
                </a:solidFill>
                <a:latin typeface="Calibri"/>
                <a:ea typeface="Calibri"/>
                <a:cs typeface="Calibri"/>
                <a:sym typeface="Calibri"/>
              </a:rPr>
              <a:t>fuzzy boundaries between categories (e.g., Electronics vs Computers), hierarchical product taxonomy, power-law community sizes</a:t>
            </a:r>
            <a:endParaRPr sz="1200" b="0" i="0" u="none" strike="noStrike" cap="none">
              <a:solidFill>
                <a:schemeClr val="dk1"/>
              </a:solidFill>
              <a:latin typeface="Calibri"/>
              <a:ea typeface="Calibri"/>
              <a:cs typeface="Calibri"/>
              <a:sym typeface="Calibri"/>
            </a:endParaRPr>
          </a:p>
        </p:txBody>
      </p:sp>
      <p:sp>
        <p:nvSpPr>
          <p:cNvPr id="2" name="Google Shape;98;g3ca6efbcb89_0_97">
            <a:extLst>
              <a:ext uri="{FF2B5EF4-FFF2-40B4-BE49-F238E27FC236}">
                <a16:creationId xmlns:a16="http://schemas.microsoft.com/office/drawing/2014/main" id="{F535C160-DAC0-C836-5BBE-270CB39CBD7E}"/>
              </a:ext>
            </a:extLst>
          </p:cNvPr>
          <p:cNvSpPr/>
          <p:nvPr/>
        </p:nvSpPr>
        <p:spPr>
          <a:xfrm>
            <a:off x="4663440" y="1067565"/>
            <a:ext cx="4288200" cy="3595875"/>
          </a:xfrm>
          <a:prstGeom prst="rect">
            <a:avLst/>
          </a:prstGeom>
          <a:solidFill>
            <a:srgbClr val="FFFFFF"/>
          </a:solidFill>
          <a:ln>
            <a:noFill/>
          </a:ln>
          <a:effectLst>
            <a:outerShdw blurRad="101600" dist="38100" dir="8100000" algn="bl" rotWithShape="0">
              <a:srgbClr val="000000">
                <a:alpha val="102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99;g3ca6efbcb89_0_97">
            <a:extLst>
              <a:ext uri="{FF2B5EF4-FFF2-40B4-BE49-F238E27FC236}">
                <a16:creationId xmlns:a16="http://schemas.microsoft.com/office/drawing/2014/main" id="{760849B2-2928-DBFD-6E53-195CE64A1C76}"/>
              </a:ext>
            </a:extLst>
          </p:cNvPr>
          <p:cNvSpPr/>
          <p:nvPr/>
        </p:nvSpPr>
        <p:spPr>
          <a:xfrm>
            <a:off x="4663440" y="1005840"/>
            <a:ext cx="4288200" cy="549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Google Shape;105;g3ca6efbcb89_0_97">
            <a:extLst>
              <a:ext uri="{FF2B5EF4-FFF2-40B4-BE49-F238E27FC236}">
                <a16:creationId xmlns:a16="http://schemas.microsoft.com/office/drawing/2014/main" id="{5474AAAD-7A79-FB52-1656-2700A1521B8B}"/>
              </a:ext>
            </a:extLst>
          </p:cNvPr>
          <p:cNvPicPr preferRelativeResize="0"/>
          <p:nvPr/>
        </p:nvPicPr>
        <p:blipFill>
          <a:blip r:embed="rId3">
            <a:alphaModFix/>
          </a:blip>
          <a:stretch>
            <a:fillRect/>
          </a:stretch>
        </p:blipFill>
        <p:spPr>
          <a:xfrm>
            <a:off x="4754880" y="1276391"/>
            <a:ext cx="4023360" cy="3207937"/>
          </a:xfrm>
          <a:prstGeom prst="rect">
            <a:avLst/>
          </a:prstGeom>
          <a:noFill/>
          <a:ln>
            <a:noFill/>
          </a:ln>
        </p:spPr>
      </p:pic>
      <p:sp>
        <p:nvSpPr>
          <p:cNvPr id="5" name="Text 13">
            <a:extLst>
              <a:ext uri="{FF2B5EF4-FFF2-40B4-BE49-F238E27FC236}">
                <a16:creationId xmlns:a16="http://schemas.microsoft.com/office/drawing/2014/main" id="{B84C6E58-66CE-E9AF-AE4D-61236CF6B805}"/>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5 / 34</a:t>
            </a:r>
            <a:endParaRPr lang="en-US" sz="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5F9"/>
        </a:solidFill>
        <a:effectLst/>
      </p:bgPr>
    </p:bg>
    <p:spTree>
      <p:nvGrpSpPr>
        <p:cNvPr id="1" name="Shape 112"/>
        <p:cNvGrpSpPr/>
        <p:nvPr/>
      </p:nvGrpSpPr>
      <p:grpSpPr>
        <a:xfrm>
          <a:off x="0" y="0"/>
          <a:ext cx="0" cy="0"/>
          <a:chOff x="0" y="0"/>
          <a:chExt cx="0" cy="0"/>
        </a:xfrm>
      </p:grpSpPr>
      <p:sp>
        <p:nvSpPr>
          <p:cNvPr id="113" name="Google Shape;113;g3ca6efbcb89_0_139"/>
          <p:cNvSpPr/>
          <p:nvPr/>
        </p:nvSpPr>
        <p:spPr>
          <a:xfrm>
            <a:off x="0" y="0"/>
            <a:ext cx="73200" cy="51435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g3ca6efbcb89_0_139"/>
          <p:cNvSpPr/>
          <p:nvPr/>
        </p:nvSpPr>
        <p:spPr>
          <a:xfrm>
            <a:off x="309600" y="670859"/>
            <a:ext cx="8570100" cy="2135100"/>
          </a:xfrm>
          <a:prstGeom prst="rect">
            <a:avLst/>
          </a:prstGeom>
          <a:solidFill>
            <a:srgbClr val="FFFFFF"/>
          </a:solidFill>
          <a:ln>
            <a:noFill/>
          </a:ln>
          <a:effectLst>
            <a:outerShdw blurRad="101600" dist="38100" dir="8100000" algn="bl" rotWithShape="0">
              <a:srgbClr val="000000">
                <a:alpha val="102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g3ca6efbcb89_0_139"/>
          <p:cNvSpPr/>
          <p:nvPr/>
        </p:nvSpPr>
        <p:spPr>
          <a:xfrm>
            <a:off x="309600" y="637800"/>
            <a:ext cx="8570100" cy="294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g3ca6efbcb89_0_139"/>
          <p:cNvSpPr/>
          <p:nvPr/>
        </p:nvSpPr>
        <p:spPr>
          <a:xfrm>
            <a:off x="428775" y="688540"/>
            <a:ext cx="3474600" cy="365700"/>
          </a:xfrm>
          <a:prstGeom prst="rect">
            <a:avLst/>
          </a:prstGeom>
          <a:noFill/>
          <a:ln>
            <a:noFill/>
          </a:ln>
        </p:spPr>
        <p:txBody>
          <a:bodyPr spcFirstLastPara="1" wrap="square" lIns="0" tIns="0" rIns="0" bIns="0" anchor="ctr" anchorCtr="0">
            <a:noAutofit/>
          </a:bodyPr>
          <a:lstStyle/>
          <a:p>
            <a:pPr>
              <a:buClr>
                <a:srgbClr val="0D9488"/>
              </a:buClr>
              <a:buSzPts val="1800"/>
            </a:pPr>
            <a:r>
              <a:rPr lang="en-US" sz="1800" b="1" dirty="0" err="1">
                <a:solidFill>
                  <a:srgbClr val="F59E0B"/>
                </a:solidFill>
                <a:latin typeface="Calibri"/>
                <a:ea typeface="Calibri"/>
                <a:cs typeface="Calibri"/>
                <a:sym typeface="Calibri"/>
              </a:rPr>
              <a:t>HepTh</a:t>
            </a:r>
            <a:r>
              <a:rPr lang="en-US" sz="1800" b="1" dirty="0">
                <a:solidFill>
                  <a:srgbClr val="F59E0B"/>
                </a:solidFill>
                <a:latin typeface="Calibri"/>
                <a:ea typeface="Calibri"/>
                <a:cs typeface="Calibri"/>
                <a:sym typeface="Calibri"/>
              </a:rPr>
              <a:t> Co-Authorship</a:t>
            </a:r>
            <a:endParaRPr lang="en-US" sz="1800" b="1" dirty="0">
              <a:solidFill>
                <a:srgbClr val="0D9488"/>
              </a:solidFill>
              <a:latin typeface="Calibri"/>
              <a:ea typeface="Calibri"/>
              <a:cs typeface="Calibri"/>
              <a:sym typeface="Calibri"/>
            </a:endParaRPr>
          </a:p>
        </p:txBody>
      </p:sp>
      <p:sp>
        <p:nvSpPr>
          <p:cNvPr id="117" name="Google Shape;117;g3ca6efbcb89_0_139"/>
          <p:cNvSpPr/>
          <p:nvPr/>
        </p:nvSpPr>
        <p:spPr>
          <a:xfrm>
            <a:off x="8046720" y="4754880"/>
            <a:ext cx="731400" cy="3201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94A3B8"/>
              </a:buClr>
              <a:buSzPts val="900"/>
              <a:buFont typeface="Calibri"/>
              <a:buNone/>
            </a:pPr>
            <a:r>
              <a:rPr lang="en-US" sz="900" b="0" i="0" u="none" strike="noStrike" cap="none">
                <a:solidFill>
                  <a:srgbClr val="94A3B8"/>
                </a:solidFill>
                <a:latin typeface="Calibri"/>
                <a:ea typeface="Calibri"/>
                <a:cs typeface="Calibri"/>
                <a:sym typeface="Calibri"/>
              </a:rPr>
              <a:t>3 / 18</a:t>
            </a:r>
            <a:endParaRPr sz="900" b="0" i="0" u="none" strike="noStrike" cap="none">
              <a:solidFill>
                <a:schemeClr val="dk1"/>
              </a:solidFill>
              <a:latin typeface="Calibri"/>
              <a:ea typeface="Calibri"/>
              <a:cs typeface="Calibri"/>
              <a:sym typeface="Calibri"/>
            </a:endParaRPr>
          </a:p>
        </p:txBody>
      </p:sp>
      <p:sp>
        <p:nvSpPr>
          <p:cNvPr id="118" name="Google Shape;118;g3ca6efbcb89_0_139"/>
          <p:cNvSpPr/>
          <p:nvPr/>
        </p:nvSpPr>
        <p:spPr>
          <a:xfrm>
            <a:off x="309607" y="89100"/>
            <a:ext cx="6508200" cy="5487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1E293B"/>
              </a:buClr>
              <a:buSzPts val="3200"/>
              <a:buFont typeface="Calibri"/>
              <a:buNone/>
            </a:pPr>
            <a:r>
              <a:rPr lang="en-US" sz="2800" b="1" i="0" u="none" strike="noStrike" cap="none" dirty="0">
                <a:solidFill>
                  <a:srgbClr val="64748B"/>
                </a:solidFill>
                <a:latin typeface="Calibri"/>
                <a:ea typeface="Calibri"/>
                <a:cs typeface="Calibri"/>
                <a:sym typeface="Calibri"/>
              </a:rPr>
              <a:t>Datasets - </a:t>
            </a:r>
            <a:r>
              <a:rPr lang="en-US" sz="2800" b="1" dirty="0">
                <a:solidFill>
                  <a:srgbClr val="64748B"/>
                </a:solidFill>
                <a:latin typeface="Calibri"/>
                <a:ea typeface="Calibri"/>
                <a:cs typeface="Calibri"/>
                <a:sym typeface="Calibri"/>
              </a:rPr>
              <a:t>Sample firsts hops</a:t>
            </a:r>
            <a:endParaRPr sz="2800" b="0" i="0" u="none" strike="noStrike" cap="none" dirty="0">
              <a:solidFill>
                <a:srgbClr val="64748B"/>
              </a:solidFill>
              <a:latin typeface="Calibri"/>
              <a:ea typeface="Calibri"/>
              <a:cs typeface="Calibri"/>
              <a:sym typeface="Calibri"/>
            </a:endParaRPr>
          </a:p>
        </p:txBody>
      </p:sp>
      <p:pic>
        <p:nvPicPr>
          <p:cNvPr id="119" name="Google Shape;119;g3ca6efbcb89_0_139"/>
          <p:cNvPicPr preferRelativeResize="0"/>
          <p:nvPr/>
        </p:nvPicPr>
        <p:blipFill rotWithShape="1">
          <a:blip r:embed="rId3">
            <a:alphaModFix/>
          </a:blip>
          <a:srcRect t="6894" b="4937"/>
          <a:stretch/>
        </p:blipFill>
        <p:spPr>
          <a:xfrm>
            <a:off x="2581500" y="752350"/>
            <a:ext cx="6298200" cy="1972099"/>
          </a:xfrm>
          <a:prstGeom prst="rect">
            <a:avLst/>
          </a:prstGeom>
          <a:noFill/>
          <a:ln>
            <a:noFill/>
          </a:ln>
        </p:spPr>
      </p:pic>
      <p:sp>
        <p:nvSpPr>
          <p:cNvPr id="120" name="Google Shape;120;g3ca6efbcb89_0_139"/>
          <p:cNvSpPr/>
          <p:nvPr/>
        </p:nvSpPr>
        <p:spPr>
          <a:xfrm>
            <a:off x="309600" y="3008409"/>
            <a:ext cx="8570100" cy="2135100"/>
          </a:xfrm>
          <a:prstGeom prst="rect">
            <a:avLst/>
          </a:prstGeom>
          <a:solidFill>
            <a:srgbClr val="FFFFFF"/>
          </a:solidFill>
          <a:ln>
            <a:noFill/>
          </a:ln>
          <a:effectLst>
            <a:outerShdw blurRad="101600" dist="38100" dir="8100000" algn="bl" rotWithShape="0">
              <a:srgbClr val="000000">
                <a:alpha val="102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g3ca6efbcb89_0_139"/>
          <p:cNvSpPr/>
          <p:nvPr/>
        </p:nvSpPr>
        <p:spPr>
          <a:xfrm>
            <a:off x="309600" y="2975350"/>
            <a:ext cx="8570100" cy="2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g3ca6efbcb89_0_139"/>
          <p:cNvSpPr/>
          <p:nvPr/>
        </p:nvSpPr>
        <p:spPr>
          <a:xfrm>
            <a:off x="309600" y="3004745"/>
            <a:ext cx="3474600" cy="365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rgbClr val="F59E0B"/>
              </a:buClr>
              <a:buSzPts val="1800"/>
              <a:buFont typeface="Calibri"/>
              <a:buNone/>
            </a:pPr>
            <a:endParaRPr sz="1800" b="1" dirty="0">
              <a:solidFill>
                <a:srgbClr val="0D9488"/>
              </a:solidFill>
              <a:latin typeface="Calibri"/>
              <a:ea typeface="Calibri"/>
              <a:cs typeface="Calibri"/>
              <a:sym typeface="Calibri"/>
            </a:endParaRPr>
          </a:p>
        </p:txBody>
      </p:sp>
      <p:pic>
        <p:nvPicPr>
          <p:cNvPr id="123" name="Google Shape;123;g3ca6efbcb89_0_139"/>
          <p:cNvPicPr preferRelativeResize="0"/>
          <p:nvPr/>
        </p:nvPicPr>
        <p:blipFill rotWithShape="1">
          <a:blip r:embed="rId4">
            <a:alphaModFix/>
          </a:blip>
          <a:srcRect t="11395" b="6737"/>
          <a:stretch/>
        </p:blipFill>
        <p:spPr>
          <a:xfrm>
            <a:off x="3018225" y="3008400"/>
            <a:ext cx="5245714" cy="2135099"/>
          </a:xfrm>
          <a:prstGeom prst="rect">
            <a:avLst/>
          </a:prstGeom>
          <a:noFill/>
          <a:ln>
            <a:noFill/>
          </a:ln>
        </p:spPr>
      </p:pic>
      <p:sp>
        <p:nvSpPr>
          <p:cNvPr id="124" name="Google Shape;124;g3ca6efbcb89_0_139"/>
          <p:cNvSpPr txBox="1"/>
          <p:nvPr/>
        </p:nvSpPr>
        <p:spPr>
          <a:xfrm rot="-5400000">
            <a:off x="2025900" y="1553750"/>
            <a:ext cx="74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dk2"/>
                </a:solidFill>
              </a:rPr>
              <a:t>hop-1</a:t>
            </a:r>
            <a:endParaRPr sz="1200">
              <a:solidFill>
                <a:schemeClr val="dk2"/>
              </a:solidFill>
            </a:endParaRPr>
          </a:p>
        </p:txBody>
      </p:sp>
      <p:sp>
        <p:nvSpPr>
          <p:cNvPr id="125" name="Google Shape;125;g3ca6efbcb89_0_139"/>
          <p:cNvSpPr txBox="1"/>
          <p:nvPr/>
        </p:nvSpPr>
        <p:spPr>
          <a:xfrm rot="-5400000">
            <a:off x="4223700" y="1636625"/>
            <a:ext cx="74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dk2"/>
                </a:solidFill>
              </a:rPr>
              <a:t>hop-2</a:t>
            </a:r>
            <a:endParaRPr sz="1200">
              <a:solidFill>
                <a:schemeClr val="dk2"/>
              </a:solidFill>
            </a:endParaRPr>
          </a:p>
        </p:txBody>
      </p:sp>
      <p:sp>
        <p:nvSpPr>
          <p:cNvPr id="126" name="Google Shape;126;g3ca6efbcb89_0_139"/>
          <p:cNvSpPr txBox="1"/>
          <p:nvPr/>
        </p:nvSpPr>
        <p:spPr>
          <a:xfrm rot="-5400000">
            <a:off x="6421500" y="1653150"/>
            <a:ext cx="74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dk2"/>
                </a:solidFill>
              </a:rPr>
              <a:t>hop-3</a:t>
            </a:r>
            <a:endParaRPr sz="1200">
              <a:solidFill>
                <a:schemeClr val="dk2"/>
              </a:solidFill>
            </a:endParaRPr>
          </a:p>
        </p:txBody>
      </p:sp>
      <p:sp>
        <p:nvSpPr>
          <p:cNvPr id="127" name="Google Shape;127;g3ca6efbcb89_0_139"/>
          <p:cNvSpPr txBox="1"/>
          <p:nvPr/>
        </p:nvSpPr>
        <p:spPr>
          <a:xfrm rot="-5400000">
            <a:off x="2671425" y="3800300"/>
            <a:ext cx="74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dk2"/>
                </a:solidFill>
              </a:rPr>
              <a:t>hop-1</a:t>
            </a:r>
            <a:endParaRPr sz="1200">
              <a:solidFill>
                <a:schemeClr val="dk2"/>
              </a:solidFill>
            </a:endParaRPr>
          </a:p>
        </p:txBody>
      </p:sp>
      <p:sp>
        <p:nvSpPr>
          <p:cNvPr id="128" name="Google Shape;128;g3ca6efbcb89_0_139"/>
          <p:cNvSpPr txBox="1"/>
          <p:nvPr/>
        </p:nvSpPr>
        <p:spPr>
          <a:xfrm rot="-5400000">
            <a:off x="5270138" y="3891300"/>
            <a:ext cx="74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200">
                <a:solidFill>
                  <a:schemeClr val="dk2"/>
                </a:solidFill>
              </a:rPr>
              <a:t>hop-2</a:t>
            </a:r>
            <a:endParaRPr sz="1200">
              <a:solidFill>
                <a:schemeClr val="dk2"/>
              </a:solidFill>
            </a:endParaRPr>
          </a:p>
        </p:txBody>
      </p:sp>
      <p:sp>
        <p:nvSpPr>
          <p:cNvPr id="3" name="TextBox 2">
            <a:extLst>
              <a:ext uri="{FF2B5EF4-FFF2-40B4-BE49-F238E27FC236}">
                <a16:creationId xmlns:a16="http://schemas.microsoft.com/office/drawing/2014/main" id="{5AA020F3-8CD0-1AEA-DA71-CEEF0534CEB8}"/>
              </a:ext>
            </a:extLst>
          </p:cNvPr>
          <p:cNvSpPr txBox="1"/>
          <p:nvPr/>
        </p:nvSpPr>
        <p:spPr>
          <a:xfrm>
            <a:off x="309600" y="3034145"/>
            <a:ext cx="4572000" cy="400110"/>
          </a:xfrm>
          <a:prstGeom prst="rect">
            <a:avLst/>
          </a:prstGeom>
          <a:noFill/>
        </p:spPr>
        <p:txBody>
          <a:bodyPr wrap="square">
            <a:spAutoFit/>
          </a:bodyPr>
          <a:lstStyle/>
          <a:p>
            <a:r>
              <a:rPr lang="en-US" sz="2000" b="1" i="0" u="none" strike="noStrike" cap="none" dirty="0">
                <a:solidFill>
                  <a:srgbClr val="0D9488"/>
                </a:solidFill>
                <a:latin typeface="Calibri"/>
                <a:ea typeface="Calibri"/>
                <a:cs typeface="Calibri"/>
                <a:sym typeface="Calibri"/>
              </a:rPr>
              <a:t>Amazon Co-Purchase</a:t>
            </a:r>
            <a:endParaRPr lang="en-UA" sz="2000" dirty="0"/>
          </a:p>
        </p:txBody>
      </p:sp>
      <p:sp>
        <p:nvSpPr>
          <p:cNvPr id="4" name="Text 13">
            <a:extLst>
              <a:ext uri="{FF2B5EF4-FFF2-40B4-BE49-F238E27FC236}">
                <a16:creationId xmlns:a16="http://schemas.microsoft.com/office/drawing/2014/main" id="{FE47D1DA-6778-9175-9D8C-D78166306607}"/>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6 / 34</a:t>
            </a:r>
            <a:endParaRPr lang="en-US" sz="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5F9"/>
        </a:solidFill>
        <a:effectLst/>
      </p:bgPr>
    </p:bg>
    <p:spTree>
      <p:nvGrpSpPr>
        <p:cNvPr id="1" name="Shape 133"/>
        <p:cNvGrpSpPr/>
        <p:nvPr/>
      </p:nvGrpSpPr>
      <p:grpSpPr>
        <a:xfrm>
          <a:off x="0" y="0"/>
          <a:ext cx="0" cy="0"/>
          <a:chOff x="0" y="0"/>
          <a:chExt cx="0" cy="0"/>
        </a:xfrm>
      </p:grpSpPr>
      <p:sp>
        <p:nvSpPr>
          <p:cNvPr id="134" name="Google Shape;134;g3ca6efbcb89_0_184"/>
          <p:cNvSpPr/>
          <p:nvPr/>
        </p:nvSpPr>
        <p:spPr>
          <a:xfrm>
            <a:off x="0" y="0"/>
            <a:ext cx="73200" cy="5143500"/>
          </a:xfrm>
          <a:prstGeom prst="rect">
            <a:avLst/>
          </a:prstGeom>
          <a:solidFill>
            <a:srgbClr val="14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g3ca6efbcb89_0_184"/>
          <p:cNvSpPr/>
          <p:nvPr/>
        </p:nvSpPr>
        <p:spPr>
          <a:xfrm>
            <a:off x="309607" y="89100"/>
            <a:ext cx="6508200" cy="5487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Clr>
                <a:srgbClr val="1E293B"/>
              </a:buClr>
              <a:buSzPts val="3200"/>
              <a:buFont typeface="Calibri"/>
              <a:buNone/>
            </a:pPr>
            <a:r>
              <a:rPr lang="en-US" sz="2800" b="1" i="0" u="none" strike="noStrike" cap="none">
                <a:solidFill>
                  <a:srgbClr val="64748B"/>
                </a:solidFill>
                <a:latin typeface="Calibri"/>
                <a:ea typeface="Calibri"/>
                <a:cs typeface="Calibri"/>
                <a:sym typeface="Calibri"/>
              </a:rPr>
              <a:t>Datasets - </a:t>
            </a:r>
            <a:r>
              <a:rPr lang="en-US" sz="2800" b="1">
                <a:solidFill>
                  <a:srgbClr val="64748B"/>
                </a:solidFill>
                <a:latin typeface="Calibri"/>
                <a:ea typeface="Calibri"/>
                <a:cs typeface="Calibri"/>
                <a:sym typeface="Calibri"/>
              </a:rPr>
              <a:t>Degree centrality distribution</a:t>
            </a:r>
            <a:endParaRPr sz="2800" b="0" i="0" u="none" strike="noStrike" cap="none">
              <a:solidFill>
                <a:srgbClr val="64748B"/>
              </a:solidFill>
              <a:latin typeface="Calibri"/>
              <a:ea typeface="Calibri"/>
              <a:cs typeface="Calibri"/>
              <a:sym typeface="Calibri"/>
            </a:endParaRPr>
          </a:p>
        </p:txBody>
      </p:sp>
      <p:pic>
        <p:nvPicPr>
          <p:cNvPr id="4098" name="Picture 2">
            <a:extLst>
              <a:ext uri="{FF2B5EF4-FFF2-40B4-BE49-F238E27FC236}">
                <a16:creationId xmlns:a16="http://schemas.microsoft.com/office/drawing/2014/main" id="{4E4188AD-5654-2758-7500-2CF44CAD7B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2836" y="843281"/>
            <a:ext cx="7398327" cy="4071649"/>
          </a:xfrm>
          <a:prstGeom prst="rect">
            <a:avLst/>
          </a:prstGeom>
          <a:noFill/>
          <a:extLst>
            <a:ext uri="{909E8E84-426E-40DD-AFC4-6F175D3DCCD1}">
              <a14:hiddenFill xmlns:a14="http://schemas.microsoft.com/office/drawing/2010/main">
                <a:solidFill>
                  <a:srgbClr val="FFFFFF"/>
                </a:solidFill>
              </a14:hiddenFill>
            </a:ext>
          </a:extLst>
        </p:spPr>
      </p:pic>
      <p:sp>
        <p:nvSpPr>
          <p:cNvPr id="2" name="Text 13">
            <a:extLst>
              <a:ext uri="{FF2B5EF4-FFF2-40B4-BE49-F238E27FC236}">
                <a16:creationId xmlns:a16="http://schemas.microsoft.com/office/drawing/2014/main" id="{986F0DCF-8CC9-F41D-07A4-B4F7CB67558B}"/>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7 / 34</a:t>
            </a:r>
            <a:endParaRPr lang="en-US" sz="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74320"/>
            <a:ext cx="7315200" cy="457200"/>
          </a:xfrm>
          <a:prstGeom prst="rect">
            <a:avLst/>
          </a:prstGeom>
          <a:noFill/>
          <a:ln/>
        </p:spPr>
        <p:txBody>
          <a:bodyPr wrap="square" lIns="0" tIns="0" rIns="0" bIns="0" rtlCol="0" anchor="ctr"/>
          <a:lstStyle/>
          <a:p>
            <a:pPr marL="0" indent="0">
              <a:buNone/>
            </a:pPr>
            <a:r>
              <a:rPr lang="en-US" sz="2600" b="1" dirty="0">
                <a:solidFill>
                  <a:srgbClr val="1E293B"/>
                </a:solidFill>
                <a:latin typeface="Trebuchet MS" pitchFamily="34" charset="0"/>
                <a:ea typeface="Trebuchet MS" pitchFamily="34" charset="-122"/>
                <a:cs typeface="Trebuchet MS" pitchFamily="34" charset="-120"/>
              </a:rPr>
              <a:t>Embedding methods + 4 baselines</a:t>
            </a:r>
            <a:endParaRPr lang="en-US" sz="2600" dirty="0"/>
          </a:p>
        </p:txBody>
      </p:sp>
      <p:sp>
        <p:nvSpPr>
          <p:cNvPr id="3" name="Text 1"/>
          <p:cNvSpPr/>
          <p:nvPr/>
        </p:nvSpPr>
        <p:spPr>
          <a:xfrm>
            <a:off x="731520" y="685800"/>
            <a:ext cx="7315200" cy="274320"/>
          </a:xfrm>
          <a:prstGeom prst="rect">
            <a:avLst/>
          </a:prstGeom>
          <a:noFill/>
          <a:ln/>
        </p:spPr>
        <p:txBody>
          <a:bodyPr wrap="square" lIns="0" tIns="0" rIns="0" bIns="0" rtlCol="0" anchor="ctr"/>
          <a:lstStyle/>
          <a:p>
            <a:pPr marL="0" indent="0">
              <a:buNone/>
            </a:pPr>
            <a:r>
              <a:rPr lang="en-US" sz="1300" i="1" dirty="0">
                <a:solidFill>
                  <a:srgbClr val="94A3B8"/>
                </a:solidFill>
                <a:latin typeface="Calibri" pitchFamily="34" charset="0"/>
                <a:ea typeface="Calibri" pitchFamily="34" charset="-122"/>
                <a:cs typeface="Calibri" pitchFamily="34" charset="-120"/>
              </a:rPr>
              <a:t>Grouped by how they learn representations</a:t>
            </a:r>
            <a:endParaRPr lang="en-US" sz="1300" dirty="0"/>
          </a:p>
        </p:txBody>
      </p:sp>
      <p:sp>
        <p:nvSpPr>
          <p:cNvPr id="4" name="Shape 2"/>
          <p:cNvSpPr/>
          <p:nvPr/>
        </p:nvSpPr>
        <p:spPr>
          <a:xfrm>
            <a:off x="274320" y="1051560"/>
            <a:ext cx="1965960" cy="2606040"/>
          </a:xfrm>
          <a:prstGeom prst="roundRect">
            <a:avLst>
              <a:gd name="adj" fmla="val 3721"/>
            </a:avLst>
          </a:prstGeom>
          <a:solidFill>
            <a:srgbClr val="ECFEFF"/>
          </a:solidFill>
          <a:ln/>
          <a:effectLst>
            <a:outerShdw blurRad="76200" dist="25400" dir="8100000" algn="bl" rotWithShape="0">
              <a:srgbClr val="000000">
                <a:alpha val="12000"/>
              </a:srgbClr>
            </a:outerShdw>
          </a:effectLst>
        </p:spPr>
        <p:txBody>
          <a:bodyPr/>
          <a:lstStyle/>
          <a:p>
            <a:endParaRPr lang="en-UA"/>
          </a:p>
        </p:txBody>
      </p:sp>
      <p:sp>
        <p:nvSpPr>
          <p:cNvPr id="5" name="Shape 3"/>
          <p:cNvSpPr/>
          <p:nvPr/>
        </p:nvSpPr>
        <p:spPr>
          <a:xfrm>
            <a:off x="274320" y="1051560"/>
            <a:ext cx="64008" cy="2606040"/>
          </a:xfrm>
          <a:prstGeom prst="rect">
            <a:avLst/>
          </a:prstGeom>
          <a:solidFill>
            <a:srgbClr val="0E7490"/>
          </a:solidFill>
          <a:ln/>
        </p:spPr>
        <p:txBody>
          <a:bodyPr/>
          <a:lstStyle/>
          <a:p>
            <a:endParaRPr lang="en-UA"/>
          </a:p>
        </p:txBody>
      </p:sp>
      <p:sp>
        <p:nvSpPr>
          <p:cNvPr id="6" name="Text 4"/>
          <p:cNvSpPr/>
          <p:nvPr/>
        </p:nvSpPr>
        <p:spPr>
          <a:xfrm>
            <a:off x="411480" y="1124712"/>
            <a:ext cx="1691640" cy="256032"/>
          </a:xfrm>
          <a:prstGeom prst="rect">
            <a:avLst/>
          </a:prstGeom>
          <a:noFill/>
          <a:ln/>
        </p:spPr>
        <p:txBody>
          <a:bodyPr wrap="square" lIns="0" tIns="0" rIns="0" bIns="0" rtlCol="0" anchor="ctr"/>
          <a:lstStyle/>
          <a:p>
            <a:pPr marL="0" indent="0">
              <a:buNone/>
            </a:pPr>
            <a:r>
              <a:rPr lang="en-US" sz="1100" b="1" dirty="0">
                <a:solidFill>
                  <a:srgbClr val="0E7490"/>
                </a:solidFill>
                <a:latin typeface="Trebuchet MS" pitchFamily="34" charset="0"/>
                <a:ea typeface="Trebuchet MS" pitchFamily="34" charset="-122"/>
                <a:cs typeface="Trebuchet MS" pitchFamily="34" charset="-120"/>
              </a:rPr>
              <a:t>Shallow</a:t>
            </a:r>
            <a:endParaRPr lang="en-US" sz="1100" dirty="0"/>
          </a:p>
        </p:txBody>
      </p:sp>
      <p:sp>
        <p:nvSpPr>
          <p:cNvPr id="7" name="Shape 5"/>
          <p:cNvSpPr/>
          <p:nvPr/>
        </p:nvSpPr>
        <p:spPr>
          <a:xfrm>
            <a:off x="411480" y="1811217"/>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8" name="Text 6"/>
          <p:cNvSpPr/>
          <p:nvPr/>
        </p:nvSpPr>
        <p:spPr>
          <a:xfrm>
            <a:off x="502920" y="1829505"/>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DeepWalk</a:t>
            </a:r>
            <a:endParaRPr lang="en-US" sz="900" dirty="0"/>
          </a:p>
        </p:txBody>
      </p:sp>
      <p:sp>
        <p:nvSpPr>
          <p:cNvPr id="9" name="Text 7"/>
          <p:cNvSpPr/>
          <p:nvPr/>
        </p:nvSpPr>
        <p:spPr>
          <a:xfrm>
            <a:off x="502920" y="1956816"/>
            <a:ext cx="1600200" cy="156153"/>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Random walks → Word2Vec Skip-Gram</a:t>
            </a:r>
            <a:endParaRPr lang="en-US" sz="750" dirty="0"/>
          </a:p>
        </p:txBody>
      </p:sp>
      <p:sp>
        <p:nvSpPr>
          <p:cNvPr id="10" name="Shape 8"/>
          <p:cNvSpPr/>
          <p:nvPr/>
        </p:nvSpPr>
        <p:spPr>
          <a:xfrm>
            <a:off x="411480" y="2195265"/>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11" name="Text 9"/>
          <p:cNvSpPr/>
          <p:nvPr/>
        </p:nvSpPr>
        <p:spPr>
          <a:xfrm>
            <a:off x="502920" y="2213553"/>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Node2Vec (q=0.5)</a:t>
            </a:r>
            <a:endParaRPr lang="en-US" sz="900" dirty="0"/>
          </a:p>
        </p:txBody>
      </p:sp>
      <p:sp>
        <p:nvSpPr>
          <p:cNvPr id="12" name="Text 10"/>
          <p:cNvSpPr/>
          <p:nvPr/>
        </p:nvSpPr>
        <p:spPr>
          <a:xfrm>
            <a:off x="502920" y="2350713"/>
            <a:ext cx="150876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Biased walks (DFS/BFS) → Word2Vec</a:t>
            </a:r>
            <a:endParaRPr lang="en-US" sz="750" dirty="0"/>
          </a:p>
        </p:txBody>
      </p:sp>
      <p:sp>
        <p:nvSpPr>
          <p:cNvPr id="13" name="Shape 11"/>
          <p:cNvSpPr/>
          <p:nvPr/>
        </p:nvSpPr>
        <p:spPr>
          <a:xfrm>
            <a:off x="411480" y="2579313"/>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14" name="Text 12"/>
          <p:cNvSpPr/>
          <p:nvPr/>
        </p:nvSpPr>
        <p:spPr>
          <a:xfrm>
            <a:off x="502920" y="2597601"/>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GRU-Walk</a:t>
            </a:r>
            <a:endParaRPr lang="en-US" sz="900" dirty="0"/>
          </a:p>
        </p:txBody>
      </p:sp>
      <p:sp>
        <p:nvSpPr>
          <p:cNvPr id="15" name="Text 13"/>
          <p:cNvSpPr/>
          <p:nvPr/>
        </p:nvSpPr>
        <p:spPr>
          <a:xfrm>
            <a:off x="502920" y="2734761"/>
            <a:ext cx="150876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Walks → GRU encoder (sequential)</a:t>
            </a:r>
            <a:endParaRPr lang="en-US" sz="750" dirty="0"/>
          </a:p>
        </p:txBody>
      </p:sp>
      <p:sp>
        <p:nvSpPr>
          <p:cNvPr id="19" name="Shape 17"/>
          <p:cNvSpPr/>
          <p:nvPr/>
        </p:nvSpPr>
        <p:spPr>
          <a:xfrm>
            <a:off x="411480" y="2953512"/>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20" name="Text 18"/>
          <p:cNvSpPr/>
          <p:nvPr/>
        </p:nvSpPr>
        <p:spPr>
          <a:xfrm>
            <a:off x="502920" y="2971800"/>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Spectral</a:t>
            </a:r>
            <a:endParaRPr lang="en-US" sz="900" dirty="0"/>
          </a:p>
        </p:txBody>
      </p:sp>
      <p:sp>
        <p:nvSpPr>
          <p:cNvPr id="21" name="Text 19"/>
          <p:cNvSpPr/>
          <p:nvPr/>
        </p:nvSpPr>
        <p:spPr>
          <a:xfrm>
            <a:off x="502920" y="3108960"/>
            <a:ext cx="150876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Laplacian eigenvectors (no training)</a:t>
            </a:r>
            <a:endParaRPr lang="en-US" sz="750" dirty="0"/>
          </a:p>
        </p:txBody>
      </p:sp>
      <p:sp>
        <p:nvSpPr>
          <p:cNvPr id="22" name="Shape 20"/>
          <p:cNvSpPr/>
          <p:nvPr/>
        </p:nvSpPr>
        <p:spPr>
          <a:xfrm>
            <a:off x="2377440" y="1051560"/>
            <a:ext cx="1965960" cy="1463040"/>
          </a:xfrm>
          <a:prstGeom prst="roundRect">
            <a:avLst>
              <a:gd name="adj" fmla="val 5000"/>
            </a:avLst>
          </a:prstGeom>
          <a:solidFill>
            <a:srgbClr val="F5F3FF"/>
          </a:solidFill>
          <a:ln/>
          <a:effectLst>
            <a:outerShdw blurRad="76200" dist="25400" dir="8100000" algn="bl" rotWithShape="0">
              <a:srgbClr val="000000">
                <a:alpha val="12000"/>
              </a:srgbClr>
            </a:outerShdw>
          </a:effectLst>
        </p:spPr>
        <p:txBody>
          <a:bodyPr/>
          <a:lstStyle/>
          <a:p>
            <a:endParaRPr lang="en-UA"/>
          </a:p>
        </p:txBody>
      </p:sp>
      <p:sp>
        <p:nvSpPr>
          <p:cNvPr id="23" name="Shape 21"/>
          <p:cNvSpPr/>
          <p:nvPr/>
        </p:nvSpPr>
        <p:spPr>
          <a:xfrm>
            <a:off x="2377440" y="1051560"/>
            <a:ext cx="64008" cy="1463040"/>
          </a:xfrm>
          <a:prstGeom prst="rect">
            <a:avLst/>
          </a:prstGeom>
          <a:solidFill>
            <a:srgbClr val="6D28D9"/>
          </a:solidFill>
          <a:ln/>
        </p:spPr>
        <p:txBody>
          <a:bodyPr/>
          <a:lstStyle/>
          <a:p>
            <a:endParaRPr lang="en-UA"/>
          </a:p>
        </p:txBody>
      </p:sp>
      <p:sp>
        <p:nvSpPr>
          <p:cNvPr id="24" name="Text 22"/>
          <p:cNvSpPr/>
          <p:nvPr/>
        </p:nvSpPr>
        <p:spPr>
          <a:xfrm>
            <a:off x="2514600" y="1124712"/>
            <a:ext cx="1691640" cy="256032"/>
          </a:xfrm>
          <a:prstGeom prst="rect">
            <a:avLst/>
          </a:prstGeom>
          <a:noFill/>
          <a:ln/>
        </p:spPr>
        <p:txBody>
          <a:bodyPr wrap="square" lIns="0" tIns="0" rIns="0" bIns="0" rtlCol="0" anchor="ctr"/>
          <a:lstStyle/>
          <a:p>
            <a:pPr marL="0" indent="0">
              <a:buNone/>
            </a:pPr>
            <a:r>
              <a:rPr lang="en-US" sz="1100" b="1" dirty="0">
                <a:solidFill>
                  <a:srgbClr val="6D28D9"/>
                </a:solidFill>
                <a:latin typeface="Trebuchet MS" pitchFamily="34" charset="0"/>
                <a:ea typeface="Trebuchet MS" pitchFamily="34" charset="-122"/>
                <a:cs typeface="Trebuchet MS" pitchFamily="34" charset="-120"/>
              </a:rPr>
              <a:t>GNN-based</a:t>
            </a:r>
            <a:endParaRPr lang="en-US" sz="1100" dirty="0"/>
          </a:p>
        </p:txBody>
      </p:sp>
      <p:sp>
        <p:nvSpPr>
          <p:cNvPr id="25" name="Shape 23"/>
          <p:cNvSpPr/>
          <p:nvPr/>
        </p:nvSpPr>
        <p:spPr>
          <a:xfrm>
            <a:off x="2514600" y="1417320"/>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26" name="Text 24"/>
          <p:cNvSpPr/>
          <p:nvPr/>
        </p:nvSpPr>
        <p:spPr>
          <a:xfrm>
            <a:off x="2532888" y="1444752"/>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GraphSAGE</a:t>
            </a:r>
            <a:endParaRPr lang="en-US" sz="900" dirty="0"/>
          </a:p>
        </p:txBody>
      </p:sp>
      <p:sp>
        <p:nvSpPr>
          <p:cNvPr id="27" name="Text 25"/>
          <p:cNvSpPr/>
          <p:nvPr/>
        </p:nvSpPr>
        <p:spPr>
          <a:xfrm>
            <a:off x="2532888" y="1581912"/>
            <a:ext cx="1673352" cy="137160"/>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Mean aggregation, supervised, end-to-end</a:t>
            </a:r>
            <a:endParaRPr lang="en-US" sz="750" dirty="0"/>
          </a:p>
        </p:txBody>
      </p:sp>
      <p:sp>
        <p:nvSpPr>
          <p:cNvPr id="28" name="Shape 26"/>
          <p:cNvSpPr/>
          <p:nvPr/>
        </p:nvSpPr>
        <p:spPr>
          <a:xfrm>
            <a:off x="2514600" y="1801368"/>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29" name="Text 27"/>
          <p:cNvSpPr/>
          <p:nvPr/>
        </p:nvSpPr>
        <p:spPr>
          <a:xfrm>
            <a:off x="2542032" y="1829505"/>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GAT</a:t>
            </a:r>
            <a:endParaRPr lang="en-US" sz="900" dirty="0"/>
          </a:p>
        </p:txBody>
      </p:sp>
      <p:sp>
        <p:nvSpPr>
          <p:cNvPr id="30" name="Text 28"/>
          <p:cNvSpPr/>
          <p:nvPr/>
        </p:nvSpPr>
        <p:spPr>
          <a:xfrm>
            <a:off x="2545339" y="1966665"/>
            <a:ext cx="150876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Attention aggregation, 4 heads</a:t>
            </a:r>
            <a:endParaRPr lang="en-US" sz="750" dirty="0"/>
          </a:p>
        </p:txBody>
      </p:sp>
      <p:sp>
        <p:nvSpPr>
          <p:cNvPr id="31" name="Shape 29"/>
          <p:cNvSpPr/>
          <p:nvPr/>
        </p:nvSpPr>
        <p:spPr>
          <a:xfrm>
            <a:off x="2377440" y="2697480"/>
            <a:ext cx="1965960" cy="960120"/>
          </a:xfrm>
          <a:prstGeom prst="roundRect">
            <a:avLst>
              <a:gd name="adj" fmla="val 7619"/>
            </a:avLst>
          </a:prstGeom>
          <a:solidFill>
            <a:srgbClr val="F5F3FF"/>
          </a:solidFill>
          <a:ln/>
          <a:effectLst>
            <a:outerShdw blurRad="76200" dist="25400" dir="8100000" algn="bl" rotWithShape="0">
              <a:srgbClr val="000000">
                <a:alpha val="12000"/>
              </a:srgbClr>
            </a:outerShdw>
          </a:effectLst>
        </p:spPr>
        <p:txBody>
          <a:bodyPr/>
          <a:lstStyle/>
          <a:p>
            <a:endParaRPr lang="en-UA"/>
          </a:p>
        </p:txBody>
      </p:sp>
      <p:sp>
        <p:nvSpPr>
          <p:cNvPr id="32" name="Shape 30"/>
          <p:cNvSpPr/>
          <p:nvPr/>
        </p:nvSpPr>
        <p:spPr>
          <a:xfrm>
            <a:off x="2377440" y="2697480"/>
            <a:ext cx="64008" cy="960120"/>
          </a:xfrm>
          <a:prstGeom prst="rect">
            <a:avLst/>
          </a:prstGeom>
          <a:solidFill>
            <a:srgbClr val="6D28D9"/>
          </a:solidFill>
          <a:ln/>
        </p:spPr>
        <p:txBody>
          <a:bodyPr/>
          <a:lstStyle/>
          <a:p>
            <a:endParaRPr lang="en-UA"/>
          </a:p>
        </p:txBody>
      </p:sp>
      <p:sp>
        <p:nvSpPr>
          <p:cNvPr id="33" name="Text 31"/>
          <p:cNvSpPr/>
          <p:nvPr/>
        </p:nvSpPr>
        <p:spPr>
          <a:xfrm>
            <a:off x="2514600" y="2770632"/>
            <a:ext cx="1691640" cy="256032"/>
          </a:xfrm>
          <a:prstGeom prst="rect">
            <a:avLst/>
          </a:prstGeom>
          <a:noFill/>
          <a:ln/>
        </p:spPr>
        <p:txBody>
          <a:bodyPr wrap="square" lIns="0" tIns="0" rIns="0" bIns="0" rtlCol="0" anchor="ctr"/>
          <a:lstStyle/>
          <a:p>
            <a:pPr marL="0" indent="0">
              <a:buNone/>
            </a:pPr>
            <a:r>
              <a:rPr lang="en-US" sz="1100" b="1" dirty="0">
                <a:solidFill>
                  <a:srgbClr val="6D28D9"/>
                </a:solidFill>
                <a:latin typeface="Trebuchet MS" pitchFamily="34" charset="0"/>
                <a:ea typeface="Trebuchet MS" pitchFamily="34" charset="-122"/>
                <a:cs typeface="Trebuchet MS" pitchFamily="34" charset="-120"/>
              </a:rPr>
              <a:t>Self-supervised GNN</a:t>
            </a:r>
            <a:endParaRPr lang="en-US" sz="1100" dirty="0"/>
          </a:p>
        </p:txBody>
      </p:sp>
      <p:sp>
        <p:nvSpPr>
          <p:cNvPr id="34" name="Shape 32"/>
          <p:cNvSpPr/>
          <p:nvPr/>
        </p:nvSpPr>
        <p:spPr>
          <a:xfrm>
            <a:off x="2514600" y="3063240"/>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35" name="Text 33"/>
          <p:cNvSpPr/>
          <p:nvPr/>
        </p:nvSpPr>
        <p:spPr>
          <a:xfrm>
            <a:off x="2606040" y="3081528"/>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DGI</a:t>
            </a:r>
            <a:endParaRPr lang="en-US" sz="900" dirty="0"/>
          </a:p>
        </p:txBody>
      </p:sp>
      <p:sp>
        <p:nvSpPr>
          <p:cNvPr id="36" name="Text 34"/>
          <p:cNvSpPr/>
          <p:nvPr/>
        </p:nvSpPr>
        <p:spPr>
          <a:xfrm>
            <a:off x="2606040" y="3218688"/>
            <a:ext cx="150876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Contrastive: real graph vs corrupted</a:t>
            </a:r>
            <a:endParaRPr lang="en-US" sz="750" dirty="0"/>
          </a:p>
        </p:txBody>
      </p:sp>
      <p:sp>
        <p:nvSpPr>
          <p:cNvPr id="37" name="Shape 35"/>
          <p:cNvSpPr/>
          <p:nvPr/>
        </p:nvSpPr>
        <p:spPr>
          <a:xfrm>
            <a:off x="4480560" y="1051560"/>
            <a:ext cx="1965960" cy="1463040"/>
          </a:xfrm>
          <a:prstGeom prst="roundRect">
            <a:avLst>
              <a:gd name="adj" fmla="val 5000"/>
            </a:avLst>
          </a:prstGeom>
          <a:solidFill>
            <a:srgbClr val="FFF7ED"/>
          </a:solidFill>
          <a:ln/>
          <a:effectLst>
            <a:outerShdw blurRad="76200" dist="25400" dir="8100000" algn="bl" rotWithShape="0">
              <a:srgbClr val="000000">
                <a:alpha val="12000"/>
              </a:srgbClr>
            </a:outerShdw>
          </a:effectLst>
        </p:spPr>
        <p:txBody>
          <a:bodyPr/>
          <a:lstStyle/>
          <a:p>
            <a:endParaRPr lang="en-UA"/>
          </a:p>
        </p:txBody>
      </p:sp>
      <p:sp>
        <p:nvSpPr>
          <p:cNvPr id="38" name="Shape 36"/>
          <p:cNvSpPr/>
          <p:nvPr/>
        </p:nvSpPr>
        <p:spPr>
          <a:xfrm>
            <a:off x="4480560" y="1051560"/>
            <a:ext cx="64008" cy="1463040"/>
          </a:xfrm>
          <a:prstGeom prst="rect">
            <a:avLst/>
          </a:prstGeom>
          <a:solidFill>
            <a:srgbClr val="C2410C"/>
          </a:solidFill>
          <a:ln/>
        </p:spPr>
        <p:txBody>
          <a:bodyPr/>
          <a:lstStyle/>
          <a:p>
            <a:endParaRPr lang="en-UA"/>
          </a:p>
        </p:txBody>
      </p:sp>
      <p:sp>
        <p:nvSpPr>
          <p:cNvPr id="39" name="Text 37"/>
          <p:cNvSpPr/>
          <p:nvPr/>
        </p:nvSpPr>
        <p:spPr>
          <a:xfrm>
            <a:off x="4617720" y="1124712"/>
            <a:ext cx="1691640" cy="256032"/>
          </a:xfrm>
          <a:prstGeom prst="rect">
            <a:avLst/>
          </a:prstGeom>
          <a:noFill/>
          <a:ln/>
        </p:spPr>
        <p:txBody>
          <a:bodyPr wrap="square" lIns="0" tIns="0" rIns="0" bIns="0" rtlCol="0" anchor="ctr"/>
          <a:lstStyle/>
          <a:p>
            <a:pPr marL="0" indent="0">
              <a:buNone/>
            </a:pPr>
            <a:r>
              <a:rPr lang="en-US" sz="1100" b="1" dirty="0">
                <a:solidFill>
                  <a:srgbClr val="C2410C"/>
                </a:solidFill>
                <a:latin typeface="Trebuchet MS" pitchFamily="34" charset="0"/>
                <a:ea typeface="Trebuchet MS" pitchFamily="34" charset="-122"/>
                <a:cs typeface="Trebuchet MS" pitchFamily="34" charset="-120"/>
              </a:rPr>
              <a:t>Knowledge Graph</a:t>
            </a:r>
            <a:endParaRPr lang="en-US" sz="1100" dirty="0"/>
          </a:p>
        </p:txBody>
      </p:sp>
      <p:sp>
        <p:nvSpPr>
          <p:cNvPr id="40" name="Shape 38"/>
          <p:cNvSpPr/>
          <p:nvPr/>
        </p:nvSpPr>
        <p:spPr>
          <a:xfrm>
            <a:off x="4617720" y="1417320"/>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41" name="Text 39"/>
          <p:cNvSpPr/>
          <p:nvPr/>
        </p:nvSpPr>
        <p:spPr>
          <a:xfrm>
            <a:off x="4709160" y="1435608"/>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TransE</a:t>
            </a:r>
            <a:endParaRPr lang="en-US" sz="900" dirty="0"/>
          </a:p>
        </p:txBody>
      </p:sp>
      <p:sp>
        <p:nvSpPr>
          <p:cNvPr id="42" name="Text 40"/>
          <p:cNvSpPr/>
          <p:nvPr/>
        </p:nvSpPr>
        <p:spPr>
          <a:xfrm>
            <a:off x="4709160" y="1572768"/>
            <a:ext cx="150876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Translation: h + r ≈ t</a:t>
            </a:r>
            <a:endParaRPr lang="en-US" sz="750" dirty="0"/>
          </a:p>
        </p:txBody>
      </p:sp>
      <p:sp>
        <p:nvSpPr>
          <p:cNvPr id="43" name="Shape 41"/>
          <p:cNvSpPr/>
          <p:nvPr/>
        </p:nvSpPr>
        <p:spPr>
          <a:xfrm>
            <a:off x="4617720" y="1801368"/>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44" name="Text 42"/>
          <p:cNvSpPr/>
          <p:nvPr/>
        </p:nvSpPr>
        <p:spPr>
          <a:xfrm>
            <a:off x="4709160" y="1819656"/>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DistMult</a:t>
            </a:r>
            <a:endParaRPr lang="en-US" sz="900" dirty="0"/>
          </a:p>
        </p:txBody>
      </p:sp>
      <p:sp>
        <p:nvSpPr>
          <p:cNvPr id="45" name="Text 43"/>
          <p:cNvSpPr/>
          <p:nvPr/>
        </p:nvSpPr>
        <p:spPr>
          <a:xfrm>
            <a:off x="4709160" y="1956816"/>
            <a:ext cx="150876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Bilinear: hᵀ diag(r) t</a:t>
            </a:r>
            <a:endParaRPr lang="en-US" sz="750" dirty="0"/>
          </a:p>
        </p:txBody>
      </p:sp>
      <p:sp>
        <p:nvSpPr>
          <p:cNvPr id="46" name="Shape 44"/>
          <p:cNvSpPr/>
          <p:nvPr/>
        </p:nvSpPr>
        <p:spPr>
          <a:xfrm>
            <a:off x="4480560" y="2697480"/>
            <a:ext cx="1965960" cy="960120"/>
          </a:xfrm>
          <a:prstGeom prst="roundRect">
            <a:avLst>
              <a:gd name="adj" fmla="val 7619"/>
            </a:avLst>
          </a:prstGeom>
          <a:solidFill>
            <a:srgbClr val="ECFDF5"/>
          </a:solidFill>
          <a:ln/>
          <a:effectLst>
            <a:outerShdw blurRad="76200" dist="25400" dir="8100000" algn="bl" rotWithShape="0">
              <a:srgbClr val="000000">
                <a:alpha val="12000"/>
              </a:srgbClr>
            </a:outerShdw>
          </a:effectLst>
        </p:spPr>
        <p:txBody>
          <a:bodyPr/>
          <a:lstStyle/>
          <a:p>
            <a:endParaRPr lang="en-UA"/>
          </a:p>
        </p:txBody>
      </p:sp>
      <p:sp>
        <p:nvSpPr>
          <p:cNvPr id="47" name="Shape 45"/>
          <p:cNvSpPr/>
          <p:nvPr/>
        </p:nvSpPr>
        <p:spPr>
          <a:xfrm>
            <a:off x="4480560" y="2697480"/>
            <a:ext cx="64008" cy="960120"/>
          </a:xfrm>
          <a:prstGeom prst="rect">
            <a:avLst/>
          </a:prstGeom>
          <a:solidFill>
            <a:srgbClr val="047857"/>
          </a:solidFill>
          <a:ln/>
        </p:spPr>
        <p:txBody>
          <a:bodyPr/>
          <a:lstStyle/>
          <a:p>
            <a:endParaRPr lang="en-UA"/>
          </a:p>
        </p:txBody>
      </p:sp>
      <p:sp>
        <p:nvSpPr>
          <p:cNvPr id="48" name="Text 46"/>
          <p:cNvSpPr/>
          <p:nvPr/>
        </p:nvSpPr>
        <p:spPr>
          <a:xfrm>
            <a:off x="4617720" y="2770632"/>
            <a:ext cx="1691640" cy="256032"/>
          </a:xfrm>
          <a:prstGeom prst="rect">
            <a:avLst/>
          </a:prstGeom>
          <a:noFill/>
          <a:ln/>
        </p:spPr>
        <p:txBody>
          <a:bodyPr wrap="square" lIns="0" tIns="0" rIns="0" bIns="0" rtlCol="0" anchor="ctr"/>
          <a:lstStyle/>
          <a:p>
            <a:pPr marL="0" indent="0">
              <a:buNone/>
            </a:pPr>
            <a:r>
              <a:rPr lang="en-US" sz="1100" b="1" dirty="0">
                <a:solidFill>
                  <a:srgbClr val="047857"/>
                </a:solidFill>
                <a:latin typeface="Trebuchet MS" pitchFamily="34" charset="0"/>
                <a:ea typeface="Trebuchet MS" pitchFamily="34" charset="-122"/>
                <a:cs typeface="Trebuchet MS" pitchFamily="34" charset="-120"/>
              </a:rPr>
              <a:t>Generative</a:t>
            </a:r>
            <a:endParaRPr lang="en-US" sz="1100" dirty="0"/>
          </a:p>
        </p:txBody>
      </p:sp>
      <p:sp>
        <p:nvSpPr>
          <p:cNvPr id="49" name="Shape 47"/>
          <p:cNvSpPr/>
          <p:nvPr/>
        </p:nvSpPr>
        <p:spPr>
          <a:xfrm>
            <a:off x="4617720" y="3063240"/>
            <a:ext cx="169164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50" name="Text 48"/>
          <p:cNvSpPr/>
          <p:nvPr/>
        </p:nvSpPr>
        <p:spPr>
          <a:xfrm>
            <a:off x="4709160" y="3081528"/>
            <a:ext cx="150876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VGAE</a:t>
            </a:r>
            <a:endParaRPr lang="en-US" sz="900" dirty="0"/>
          </a:p>
        </p:txBody>
      </p:sp>
      <p:sp>
        <p:nvSpPr>
          <p:cNvPr id="51" name="Text 49"/>
          <p:cNvSpPr/>
          <p:nvPr/>
        </p:nvSpPr>
        <p:spPr>
          <a:xfrm>
            <a:off x="4709160" y="3218688"/>
            <a:ext cx="150876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VAE reconstructing adjacency σ(ZZᵀ)</a:t>
            </a:r>
            <a:endParaRPr lang="en-US" sz="750" dirty="0"/>
          </a:p>
        </p:txBody>
      </p:sp>
      <p:sp>
        <p:nvSpPr>
          <p:cNvPr id="52" name="Shape 50"/>
          <p:cNvSpPr/>
          <p:nvPr/>
        </p:nvSpPr>
        <p:spPr>
          <a:xfrm>
            <a:off x="6583680" y="1051560"/>
            <a:ext cx="2331720" cy="2606040"/>
          </a:xfrm>
          <a:prstGeom prst="roundRect">
            <a:avLst>
              <a:gd name="adj" fmla="val 3137"/>
            </a:avLst>
          </a:prstGeom>
          <a:solidFill>
            <a:srgbClr val="F1F5F9"/>
          </a:solidFill>
          <a:ln/>
          <a:effectLst>
            <a:outerShdw blurRad="76200" dist="25400" dir="8100000" algn="bl" rotWithShape="0">
              <a:srgbClr val="000000">
                <a:alpha val="12000"/>
              </a:srgbClr>
            </a:outerShdw>
          </a:effectLst>
        </p:spPr>
        <p:txBody>
          <a:bodyPr/>
          <a:lstStyle/>
          <a:p>
            <a:endParaRPr lang="en-UA"/>
          </a:p>
        </p:txBody>
      </p:sp>
      <p:sp>
        <p:nvSpPr>
          <p:cNvPr id="53" name="Shape 51"/>
          <p:cNvSpPr/>
          <p:nvPr/>
        </p:nvSpPr>
        <p:spPr>
          <a:xfrm>
            <a:off x="6583680" y="1051560"/>
            <a:ext cx="64008" cy="2606040"/>
          </a:xfrm>
          <a:prstGeom prst="rect">
            <a:avLst/>
          </a:prstGeom>
          <a:solidFill>
            <a:srgbClr val="64748B"/>
          </a:solidFill>
          <a:ln/>
        </p:spPr>
        <p:txBody>
          <a:bodyPr/>
          <a:lstStyle/>
          <a:p>
            <a:endParaRPr lang="en-UA"/>
          </a:p>
        </p:txBody>
      </p:sp>
      <p:sp>
        <p:nvSpPr>
          <p:cNvPr id="54" name="Text 52"/>
          <p:cNvSpPr/>
          <p:nvPr/>
        </p:nvSpPr>
        <p:spPr>
          <a:xfrm>
            <a:off x="6720840" y="1124712"/>
            <a:ext cx="2057400" cy="256032"/>
          </a:xfrm>
          <a:prstGeom prst="rect">
            <a:avLst/>
          </a:prstGeom>
          <a:noFill/>
          <a:ln/>
        </p:spPr>
        <p:txBody>
          <a:bodyPr wrap="square" lIns="0" tIns="0" rIns="0" bIns="0" rtlCol="0" anchor="ctr"/>
          <a:lstStyle/>
          <a:p>
            <a:pPr marL="0" indent="0">
              <a:buNone/>
            </a:pPr>
            <a:r>
              <a:rPr lang="en-US" sz="1100" b="1" dirty="0">
                <a:solidFill>
                  <a:srgbClr val="64748B"/>
                </a:solidFill>
                <a:latin typeface="Trebuchet MS" pitchFamily="34" charset="0"/>
                <a:ea typeface="Trebuchet MS" pitchFamily="34" charset="-122"/>
                <a:cs typeface="Trebuchet MS" pitchFamily="34" charset="-120"/>
              </a:rPr>
              <a:t>Heuristic baselines</a:t>
            </a:r>
            <a:endParaRPr lang="en-US" sz="1100" dirty="0"/>
          </a:p>
        </p:txBody>
      </p:sp>
      <p:sp>
        <p:nvSpPr>
          <p:cNvPr id="55" name="Shape 53"/>
          <p:cNvSpPr/>
          <p:nvPr/>
        </p:nvSpPr>
        <p:spPr>
          <a:xfrm>
            <a:off x="6720840" y="1417320"/>
            <a:ext cx="205740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56" name="Text 54"/>
          <p:cNvSpPr/>
          <p:nvPr/>
        </p:nvSpPr>
        <p:spPr>
          <a:xfrm>
            <a:off x="6812280" y="1435608"/>
            <a:ext cx="187452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Common Neighbors</a:t>
            </a:r>
            <a:endParaRPr lang="en-US" sz="900" dirty="0"/>
          </a:p>
        </p:txBody>
      </p:sp>
      <p:sp>
        <p:nvSpPr>
          <p:cNvPr id="57" name="Text 55"/>
          <p:cNvSpPr/>
          <p:nvPr/>
        </p:nvSpPr>
        <p:spPr>
          <a:xfrm>
            <a:off x="6812280" y="1572768"/>
            <a:ext cx="187452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count shared neighbors</a:t>
            </a:r>
            <a:endParaRPr lang="en-US" sz="750" dirty="0"/>
          </a:p>
        </p:txBody>
      </p:sp>
      <p:sp>
        <p:nvSpPr>
          <p:cNvPr id="58" name="Shape 56"/>
          <p:cNvSpPr/>
          <p:nvPr/>
        </p:nvSpPr>
        <p:spPr>
          <a:xfrm>
            <a:off x="6720840" y="1801368"/>
            <a:ext cx="205740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59" name="Text 57"/>
          <p:cNvSpPr/>
          <p:nvPr/>
        </p:nvSpPr>
        <p:spPr>
          <a:xfrm>
            <a:off x="6812280" y="1819656"/>
            <a:ext cx="187452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Jaccard Coefficient</a:t>
            </a:r>
            <a:endParaRPr lang="en-US" sz="900" dirty="0"/>
          </a:p>
        </p:txBody>
      </p:sp>
      <p:sp>
        <p:nvSpPr>
          <p:cNvPr id="60" name="Text 58"/>
          <p:cNvSpPr/>
          <p:nvPr/>
        </p:nvSpPr>
        <p:spPr>
          <a:xfrm>
            <a:off x="6812280" y="1956816"/>
            <a:ext cx="187452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CN / union of neighborhoods</a:t>
            </a:r>
            <a:endParaRPr lang="en-US" sz="750" dirty="0"/>
          </a:p>
        </p:txBody>
      </p:sp>
      <p:sp>
        <p:nvSpPr>
          <p:cNvPr id="61" name="Shape 59"/>
          <p:cNvSpPr/>
          <p:nvPr/>
        </p:nvSpPr>
        <p:spPr>
          <a:xfrm>
            <a:off x="6720840" y="2185416"/>
            <a:ext cx="205740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62" name="Text 60"/>
          <p:cNvSpPr/>
          <p:nvPr/>
        </p:nvSpPr>
        <p:spPr>
          <a:xfrm>
            <a:off x="6812280" y="2203704"/>
            <a:ext cx="187452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Adamic-Adar</a:t>
            </a:r>
            <a:endParaRPr lang="en-US" sz="900" dirty="0"/>
          </a:p>
        </p:txBody>
      </p:sp>
      <p:sp>
        <p:nvSpPr>
          <p:cNvPr id="63" name="Text 61"/>
          <p:cNvSpPr/>
          <p:nvPr/>
        </p:nvSpPr>
        <p:spPr>
          <a:xfrm>
            <a:off x="6812280" y="2340864"/>
            <a:ext cx="187452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weight rare shared neighbors higher</a:t>
            </a:r>
            <a:endParaRPr lang="en-US" sz="750" dirty="0"/>
          </a:p>
        </p:txBody>
      </p:sp>
      <p:sp>
        <p:nvSpPr>
          <p:cNvPr id="64" name="Shape 62"/>
          <p:cNvSpPr/>
          <p:nvPr/>
        </p:nvSpPr>
        <p:spPr>
          <a:xfrm>
            <a:off x="6720840" y="2569464"/>
            <a:ext cx="2057400" cy="329184"/>
          </a:xfrm>
          <a:prstGeom prst="roundRect">
            <a:avLst>
              <a:gd name="adj" fmla="val 13889"/>
            </a:avLst>
          </a:prstGeom>
          <a:solidFill>
            <a:srgbClr val="FFFFFF"/>
          </a:solidFill>
          <a:ln/>
          <a:effectLst>
            <a:outerShdw blurRad="38100" dist="12700" dir="8100000" algn="bl" rotWithShape="0">
              <a:srgbClr val="000000">
                <a:alpha val="6000"/>
              </a:srgbClr>
            </a:outerShdw>
          </a:effectLst>
        </p:spPr>
        <p:txBody>
          <a:bodyPr/>
          <a:lstStyle/>
          <a:p>
            <a:endParaRPr lang="en-UA"/>
          </a:p>
        </p:txBody>
      </p:sp>
      <p:sp>
        <p:nvSpPr>
          <p:cNvPr id="65" name="Text 63"/>
          <p:cNvSpPr/>
          <p:nvPr/>
        </p:nvSpPr>
        <p:spPr>
          <a:xfrm>
            <a:off x="6812280" y="2587752"/>
            <a:ext cx="1874520" cy="146304"/>
          </a:xfrm>
          <a:prstGeom prst="rect">
            <a:avLst/>
          </a:prstGeom>
          <a:noFill/>
          <a:ln/>
        </p:spPr>
        <p:txBody>
          <a:bodyPr wrap="square" lIns="0" tIns="0" rIns="0" bIns="0" rtlCol="0" anchor="ctr"/>
          <a:lstStyle/>
          <a:p>
            <a:pPr marL="0" indent="0">
              <a:buNone/>
            </a:pPr>
            <a:r>
              <a:rPr lang="en-US" sz="900" b="1" dirty="0">
                <a:solidFill>
                  <a:srgbClr val="1E293B"/>
                </a:solidFill>
                <a:latin typeface="Trebuchet MS" pitchFamily="34" charset="0"/>
                <a:ea typeface="Trebuchet MS" pitchFamily="34" charset="-122"/>
                <a:cs typeface="Trebuchet MS" pitchFamily="34" charset="-120"/>
              </a:rPr>
              <a:t>Preferential Attach.</a:t>
            </a:r>
            <a:endParaRPr lang="en-US" sz="900" dirty="0"/>
          </a:p>
        </p:txBody>
      </p:sp>
      <p:sp>
        <p:nvSpPr>
          <p:cNvPr id="66" name="Text 64"/>
          <p:cNvSpPr/>
          <p:nvPr/>
        </p:nvSpPr>
        <p:spPr>
          <a:xfrm>
            <a:off x="6812280" y="2724912"/>
            <a:ext cx="1874520" cy="146304"/>
          </a:xfrm>
          <a:prstGeom prst="rect">
            <a:avLst/>
          </a:prstGeom>
          <a:noFill/>
          <a:ln/>
        </p:spPr>
        <p:txBody>
          <a:bodyPr wrap="square" lIns="0" tIns="0" rIns="0" bIns="0" rtlCol="0" anchor="ctr"/>
          <a:lstStyle/>
          <a:p>
            <a:pPr marL="0" indent="0">
              <a:buNone/>
            </a:pPr>
            <a:r>
              <a:rPr lang="en-US" sz="750" dirty="0">
                <a:solidFill>
                  <a:srgbClr val="475569"/>
                </a:solidFill>
                <a:latin typeface="Calibri" pitchFamily="34" charset="0"/>
                <a:ea typeface="Calibri" pitchFamily="34" charset="-122"/>
                <a:cs typeface="Calibri" pitchFamily="34" charset="-120"/>
              </a:rPr>
              <a:t>deg(u) × deg(v)</a:t>
            </a:r>
            <a:endParaRPr lang="en-US" sz="750" dirty="0"/>
          </a:p>
        </p:txBody>
      </p:sp>
      <p:sp>
        <p:nvSpPr>
          <p:cNvPr id="67" name="Shape 65"/>
          <p:cNvSpPr/>
          <p:nvPr/>
        </p:nvSpPr>
        <p:spPr>
          <a:xfrm>
            <a:off x="274320" y="3840480"/>
            <a:ext cx="8595360" cy="914400"/>
          </a:xfrm>
          <a:prstGeom prst="rect">
            <a:avLst/>
          </a:prstGeom>
          <a:solidFill>
            <a:srgbClr val="FFFFFF"/>
          </a:solidFill>
          <a:ln/>
          <a:effectLst>
            <a:outerShdw blurRad="76200" dist="25400" dir="8100000" algn="bl" rotWithShape="0">
              <a:srgbClr val="000000">
                <a:alpha val="12000"/>
              </a:srgbClr>
            </a:outerShdw>
          </a:effectLst>
        </p:spPr>
        <p:txBody>
          <a:bodyPr/>
          <a:lstStyle/>
          <a:p>
            <a:endParaRPr lang="en-UA"/>
          </a:p>
        </p:txBody>
      </p:sp>
      <p:sp>
        <p:nvSpPr>
          <p:cNvPr id="68" name="Text 66"/>
          <p:cNvSpPr/>
          <p:nvPr/>
        </p:nvSpPr>
        <p:spPr>
          <a:xfrm>
            <a:off x="457200" y="3886200"/>
            <a:ext cx="1371600" cy="228600"/>
          </a:xfrm>
          <a:prstGeom prst="rect">
            <a:avLst/>
          </a:prstGeom>
          <a:noFill/>
          <a:ln/>
        </p:spPr>
        <p:txBody>
          <a:bodyPr wrap="square" lIns="0" tIns="0" rIns="0" bIns="0" rtlCol="0" anchor="ctr"/>
          <a:lstStyle/>
          <a:p>
            <a:pPr marL="0" indent="0">
              <a:buNone/>
            </a:pPr>
            <a:r>
              <a:rPr lang="en-US" sz="900" b="1" dirty="0">
                <a:solidFill>
                  <a:srgbClr val="0891B2"/>
                </a:solidFill>
                <a:latin typeface="Calibri" pitchFamily="34" charset="0"/>
                <a:ea typeface="Calibri" pitchFamily="34" charset="-122"/>
                <a:cs typeface="Calibri" pitchFamily="34" charset="-120"/>
              </a:rPr>
              <a:t>KEY INSIGHT</a:t>
            </a:r>
            <a:endParaRPr lang="en-US" sz="900" dirty="0"/>
          </a:p>
        </p:txBody>
      </p:sp>
      <p:sp>
        <p:nvSpPr>
          <p:cNvPr id="69" name="Text 67"/>
          <p:cNvSpPr/>
          <p:nvPr/>
        </p:nvSpPr>
        <p:spPr>
          <a:xfrm>
            <a:off x="457200" y="4114800"/>
            <a:ext cx="8229600" cy="502920"/>
          </a:xfrm>
          <a:prstGeom prst="rect">
            <a:avLst/>
          </a:prstGeom>
          <a:noFill/>
          <a:ln/>
        </p:spPr>
        <p:txBody>
          <a:bodyPr wrap="square" lIns="0" tIns="0" rIns="0" bIns="0" rtlCol="0" anchor="ctr"/>
          <a:lstStyle/>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Each family learns a different objective. Walk methods optimize co-occurrence. GNNs optimize labels. KGE methods optimize edge reconstruction. </a:t>
            </a:r>
          </a:p>
          <a:p>
            <a:pPr marL="0" indent="0">
              <a:lnSpc>
                <a:spcPct val="130000"/>
              </a:lnSpc>
              <a:buNone/>
            </a:pPr>
            <a:r>
              <a:rPr lang="en-US" sz="1000" dirty="0">
                <a:solidFill>
                  <a:srgbClr val="475569"/>
                </a:solidFill>
                <a:latin typeface="Calibri" pitchFamily="34" charset="0"/>
                <a:ea typeface="Calibri" pitchFamily="34" charset="-122"/>
                <a:cs typeface="Calibri" pitchFamily="34" charset="-120"/>
              </a:rPr>
              <a:t>This diversity is the experiment: does the objective determine what the embedding captures?</a:t>
            </a:r>
            <a:endParaRPr lang="en-US" sz="1000" dirty="0"/>
          </a:p>
        </p:txBody>
      </p:sp>
      <p:sp>
        <p:nvSpPr>
          <p:cNvPr id="17" name="Text 13">
            <a:extLst>
              <a:ext uri="{FF2B5EF4-FFF2-40B4-BE49-F238E27FC236}">
                <a16:creationId xmlns:a16="http://schemas.microsoft.com/office/drawing/2014/main" id="{9A244327-C478-C8B0-E4CF-323C1665ED00}"/>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8 / 34</a:t>
            </a:r>
            <a:endParaRPr lang="en-US" sz="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1520" y="228600"/>
            <a:ext cx="7315200" cy="411480"/>
          </a:xfrm>
          <a:prstGeom prst="rect">
            <a:avLst/>
          </a:prstGeom>
          <a:noFill/>
          <a:ln/>
        </p:spPr>
        <p:txBody>
          <a:bodyPr wrap="square" lIns="0" tIns="0" rIns="0" bIns="0" rtlCol="0" anchor="ctr"/>
          <a:lstStyle/>
          <a:p>
            <a:pPr marL="0" indent="0">
              <a:buNone/>
            </a:pPr>
            <a:r>
              <a:rPr lang="en-US" sz="2400" b="1" dirty="0">
                <a:solidFill>
                  <a:srgbClr val="1E293B"/>
                </a:solidFill>
                <a:latin typeface="Trebuchet MS" pitchFamily="34" charset="0"/>
                <a:ea typeface="Trebuchet MS" pitchFamily="34" charset="-122"/>
                <a:cs typeface="Trebuchet MS" pitchFamily="34" charset="-120"/>
              </a:rPr>
              <a:t>Node classification pipeline</a:t>
            </a:r>
            <a:endParaRPr lang="en-US" sz="2400" dirty="0"/>
          </a:p>
        </p:txBody>
      </p:sp>
      <p:sp>
        <p:nvSpPr>
          <p:cNvPr id="3" name="Text 1"/>
          <p:cNvSpPr/>
          <p:nvPr/>
        </p:nvSpPr>
        <p:spPr>
          <a:xfrm>
            <a:off x="274320" y="777240"/>
            <a:ext cx="3657600" cy="274320"/>
          </a:xfrm>
          <a:prstGeom prst="rect">
            <a:avLst/>
          </a:prstGeom>
          <a:noFill/>
          <a:ln/>
        </p:spPr>
        <p:txBody>
          <a:bodyPr wrap="square" lIns="0" tIns="0" rIns="0" bIns="0" rtlCol="0" anchor="ctr"/>
          <a:lstStyle/>
          <a:p>
            <a:pPr marL="0" indent="0">
              <a:buNone/>
            </a:pPr>
            <a:r>
              <a:rPr lang="en-US" sz="1100" b="1" dirty="0">
                <a:solidFill>
                  <a:srgbClr val="0E7490"/>
                </a:solidFill>
                <a:latin typeface="Trebuchet MS" pitchFamily="34" charset="0"/>
                <a:ea typeface="Trebuchet MS" pitchFamily="34" charset="-122"/>
                <a:cs typeface="Trebuchet MS" pitchFamily="34" charset="-120"/>
              </a:rPr>
              <a:t>Path A: Unsupervised</a:t>
            </a:r>
            <a:endParaRPr lang="en-US" sz="1100" dirty="0"/>
          </a:p>
        </p:txBody>
      </p:sp>
      <p:sp>
        <p:nvSpPr>
          <p:cNvPr id="4" name="Shape 2"/>
          <p:cNvSpPr/>
          <p:nvPr/>
        </p:nvSpPr>
        <p:spPr>
          <a:xfrm>
            <a:off x="274320" y="1143000"/>
            <a:ext cx="1097280" cy="594360"/>
          </a:xfrm>
          <a:prstGeom prst="roundRect">
            <a:avLst>
              <a:gd name="adj" fmla="val 12308"/>
            </a:avLst>
          </a:prstGeom>
          <a:solidFill>
            <a:srgbClr val="1E293B"/>
          </a:solidFill>
          <a:ln/>
          <a:effectLst>
            <a:outerShdw blurRad="76200" dist="25400" dir="8100000" algn="bl" rotWithShape="0">
              <a:srgbClr val="000000">
                <a:alpha val="12000"/>
              </a:srgbClr>
            </a:outerShdw>
          </a:effectLst>
        </p:spPr>
        <p:txBody>
          <a:bodyPr/>
          <a:lstStyle/>
          <a:p>
            <a:endParaRPr lang="en-UA"/>
          </a:p>
        </p:txBody>
      </p:sp>
      <p:sp>
        <p:nvSpPr>
          <p:cNvPr id="5" name="Text 3"/>
          <p:cNvSpPr/>
          <p:nvPr/>
        </p:nvSpPr>
        <p:spPr>
          <a:xfrm>
            <a:off x="274320" y="1143000"/>
            <a:ext cx="1097280" cy="594360"/>
          </a:xfrm>
          <a:prstGeom prst="rect">
            <a:avLst/>
          </a:prstGeom>
          <a:noFill/>
          <a:ln/>
        </p:spPr>
        <p:txBody>
          <a:bodyPr wrap="square" lIns="25400" tIns="25400" rIns="25400" bIns="254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Graph</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(adjacency)</a:t>
            </a:r>
            <a:endParaRPr lang="en-US" sz="900" dirty="0"/>
          </a:p>
        </p:txBody>
      </p:sp>
      <p:sp>
        <p:nvSpPr>
          <p:cNvPr id="6" name="Shape 4"/>
          <p:cNvSpPr/>
          <p:nvPr/>
        </p:nvSpPr>
        <p:spPr>
          <a:xfrm>
            <a:off x="1417320" y="1426464"/>
            <a:ext cx="201168" cy="22860"/>
          </a:xfrm>
          <a:prstGeom prst="rect">
            <a:avLst/>
          </a:prstGeom>
          <a:solidFill>
            <a:srgbClr val="94A3B8"/>
          </a:solidFill>
          <a:ln/>
        </p:spPr>
        <p:txBody>
          <a:bodyPr/>
          <a:lstStyle/>
          <a:p>
            <a:endParaRPr lang="en-UA"/>
          </a:p>
        </p:txBody>
      </p:sp>
      <p:sp>
        <p:nvSpPr>
          <p:cNvPr id="7" name="Shape 5"/>
          <p:cNvSpPr/>
          <p:nvPr/>
        </p:nvSpPr>
        <p:spPr>
          <a:xfrm rot="5400000">
            <a:off x="1581912" y="1371600"/>
            <a:ext cx="109728" cy="128016"/>
          </a:xfrm>
          <a:prstGeom prst="triangle">
            <a:avLst/>
          </a:prstGeom>
          <a:solidFill>
            <a:srgbClr val="94A3B8"/>
          </a:solidFill>
          <a:ln/>
        </p:spPr>
        <p:txBody>
          <a:bodyPr/>
          <a:lstStyle/>
          <a:p>
            <a:endParaRPr lang="en-UA"/>
          </a:p>
        </p:txBody>
      </p:sp>
      <p:sp>
        <p:nvSpPr>
          <p:cNvPr id="8" name="Shape 6"/>
          <p:cNvSpPr/>
          <p:nvPr/>
        </p:nvSpPr>
        <p:spPr>
          <a:xfrm>
            <a:off x="1737360" y="1143000"/>
            <a:ext cx="1554480" cy="594360"/>
          </a:xfrm>
          <a:prstGeom prst="roundRect">
            <a:avLst>
              <a:gd name="adj" fmla="val 12308"/>
            </a:avLst>
          </a:prstGeom>
          <a:solidFill>
            <a:srgbClr val="0E7490"/>
          </a:solidFill>
          <a:ln/>
          <a:effectLst>
            <a:outerShdw blurRad="76200" dist="25400" dir="8100000" algn="bl" rotWithShape="0">
              <a:srgbClr val="000000">
                <a:alpha val="12000"/>
              </a:srgbClr>
            </a:outerShdw>
          </a:effectLst>
        </p:spPr>
        <p:txBody>
          <a:bodyPr/>
          <a:lstStyle/>
          <a:p>
            <a:endParaRPr lang="en-UA"/>
          </a:p>
        </p:txBody>
      </p:sp>
      <p:sp>
        <p:nvSpPr>
          <p:cNvPr id="9" name="Text 7"/>
          <p:cNvSpPr/>
          <p:nvPr/>
        </p:nvSpPr>
        <p:spPr>
          <a:xfrm>
            <a:off x="1737360" y="1143000"/>
            <a:ext cx="1554480" cy="594360"/>
          </a:xfrm>
          <a:prstGeom prst="rect">
            <a:avLst/>
          </a:prstGeom>
          <a:noFill/>
          <a:ln/>
        </p:spPr>
        <p:txBody>
          <a:bodyPr wrap="square" lIns="25400" tIns="25400" rIns="25400" bIns="254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Embedding</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method</a:t>
            </a:r>
            <a:endParaRPr lang="en-US" sz="900" dirty="0"/>
          </a:p>
        </p:txBody>
      </p:sp>
      <p:sp>
        <p:nvSpPr>
          <p:cNvPr id="10" name="Shape 8"/>
          <p:cNvSpPr/>
          <p:nvPr/>
        </p:nvSpPr>
        <p:spPr>
          <a:xfrm>
            <a:off x="3337560" y="1426464"/>
            <a:ext cx="201168" cy="22860"/>
          </a:xfrm>
          <a:prstGeom prst="rect">
            <a:avLst/>
          </a:prstGeom>
          <a:solidFill>
            <a:srgbClr val="94A3B8"/>
          </a:solidFill>
          <a:ln/>
        </p:spPr>
        <p:txBody>
          <a:bodyPr/>
          <a:lstStyle/>
          <a:p>
            <a:endParaRPr lang="en-UA"/>
          </a:p>
        </p:txBody>
      </p:sp>
      <p:sp>
        <p:nvSpPr>
          <p:cNvPr id="11" name="Shape 9"/>
          <p:cNvSpPr/>
          <p:nvPr/>
        </p:nvSpPr>
        <p:spPr>
          <a:xfrm rot="5400000">
            <a:off x="3502152" y="1371600"/>
            <a:ext cx="109728" cy="128016"/>
          </a:xfrm>
          <a:prstGeom prst="triangle">
            <a:avLst/>
          </a:prstGeom>
          <a:solidFill>
            <a:srgbClr val="94A3B8"/>
          </a:solidFill>
          <a:ln/>
        </p:spPr>
        <p:txBody>
          <a:bodyPr/>
          <a:lstStyle/>
          <a:p>
            <a:endParaRPr lang="en-UA"/>
          </a:p>
        </p:txBody>
      </p:sp>
      <p:sp>
        <p:nvSpPr>
          <p:cNvPr id="12" name="Shape 10"/>
          <p:cNvSpPr/>
          <p:nvPr/>
        </p:nvSpPr>
        <p:spPr>
          <a:xfrm>
            <a:off x="3657600" y="1051560"/>
            <a:ext cx="1554480" cy="777240"/>
          </a:xfrm>
          <a:prstGeom prst="roundRect">
            <a:avLst>
              <a:gd name="adj" fmla="val 9412"/>
            </a:avLst>
          </a:prstGeom>
          <a:solidFill>
            <a:srgbClr val="ECFEFF"/>
          </a:solidFill>
          <a:ln/>
          <a:effectLst>
            <a:outerShdw blurRad="76200" dist="25400" dir="8100000" algn="bl" rotWithShape="0">
              <a:srgbClr val="000000">
                <a:alpha val="12000"/>
              </a:srgbClr>
            </a:outerShdw>
          </a:effectLst>
        </p:spPr>
        <p:txBody>
          <a:bodyPr/>
          <a:lstStyle/>
          <a:p>
            <a:endParaRPr lang="en-UA"/>
          </a:p>
        </p:txBody>
      </p:sp>
      <p:sp>
        <p:nvSpPr>
          <p:cNvPr id="13" name="Shape 11"/>
          <p:cNvSpPr/>
          <p:nvPr/>
        </p:nvSpPr>
        <p:spPr>
          <a:xfrm>
            <a:off x="3657600" y="1051560"/>
            <a:ext cx="1554480" cy="36576"/>
          </a:xfrm>
          <a:prstGeom prst="rect">
            <a:avLst/>
          </a:prstGeom>
          <a:solidFill>
            <a:srgbClr val="DC2626"/>
          </a:solidFill>
          <a:ln/>
        </p:spPr>
        <p:txBody>
          <a:bodyPr/>
          <a:lstStyle/>
          <a:p>
            <a:endParaRPr lang="en-UA"/>
          </a:p>
        </p:txBody>
      </p:sp>
      <p:sp>
        <p:nvSpPr>
          <p:cNvPr id="14" name="Text 12"/>
          <p:cNvSpPr/>
          <p:nvPr/>
        </p:nvSpPr>
        <p:spPr>
          <a:xfrm>
            <a:off x="3657600" y="1115568"/>
            <a:ext cx="1554480" cy="320040"/>
          </a:xfrm>
          <a:prstGeom prst="rect">
            <a:avLst/>
          </a:prstGeom>
          <a:noFill/>
          <a:ln/>
        </p:spPr>
        <p:txBody>
          <a:bodyPr wrap="square" lIns="0" tIns="0" rIns="0" bIns="0" rtlCol="0" anchor="ctr"/>
          <a:lstStyle/>
          <a:p>
            <a:pPr marL="0" indent="0" algn="ctr">
              <a:buNone/>
            </a:pPr>
            <a:r>
              <a:rPr lang="en-US" sz="900" b="1" dirty="0">
                <a:solidFill>
                  <a:srgbClr val="1E293B"/>
                </a:solidFill>
                <a:latin typeface="Calibri" pitchFamily="34" charset="0"/>
                <a:ea typeface="Calibri" pitchFamily="34" charset="-122"/>
                <a:cs typeface="Calibri" pitchFamily="34" charset="-120"/>
              </a:rPr>
              <a:t>128d vectors</a:t>
            </a:r>
            <a:endParaRPr lang="en-US" sz="900" dirty="0"/>
          </a:p>
        </p:txBody>
      </p:sp>
      <p:sp>
        <p:nvSpPr>
          <p:cNvPr id="15" name="Text 13"/>
          <p:cNvSpPr/>
          <p:nvPr/>
        </p:nvSpPr>
        <p:spPr>
          <a:xfrm>
            <a:off x="3657600" y="1417320"/>
            <a:ext cx="1554480" cy="274320"/>
          </a:xfrm>
          <a:prstGeom prst="rect">
            <a:avLst/>
          </a:prstGeom>
          <a:noFill/>
          <a:ln/>
        </p:spPr>
        <p:txBody>
          <a:bodyPr wrap="square" lIns="0" tIns="0" rIns="0" bIns="0" rtlCol="0" anchor="ctr"/>
          <a:lstStyle/>
          <a:p>
            <a:pPr marL="0" indent="0" algn="ctr">
              <a:buNone/>
            </a:pPr>
            <a:r>
              <a:rPr lang="en-US" sz="800" b="1" dirty="0">
                <a:solidFill>
                  <a:srgbClr val="DC2626"/>
                </a:solidFill>
                <a:latin typeface="Calibri" pitchFamily="34" charset="0"/>
                <a:ea typeface="Calibri" pitchFamily="34" charset="-122"/>
                <a:cs typeface="Calibri" pitchFamily="34" charset="-120"/>
              </a:rPr>
              <a:t>❄ FROZEN</a:t>
            </a:r>
            <a:endParaRPr lang="en-US" sz="800" dirty="0"/>
          </a:p>
        </p:txBody>
      </p:sp>
      <p:sp>
        <p:nvSpPr>
          <p:cNvPr id="16" name="Shape 14"/>
          <p:cNvSpPr/>
          <p:nvPr/>
        </p:nvSpPr>
        <p:spPr>
          <a:xfrm>
            <a:off x="5257800" y="1426464"/>
            <a:ext cx="201168" cy="22860"/>
          </a:xfrm>
          <a:prstGeom prst="rect">
            <a:avLst/>
          </a:prstGeom>
          <a:solidFill>
            <a:srgbClr val="94A3B8"/>
          </a:solidFill>
          <a:ln/>
        </p:spPr>
        <p:txBody>
          <a:bodyPr/>
          <a:lstStyle/>
          <a:p>
            <a:endParaRPr lang="en-UA"/>
          </a:p>
        </p:txBody>
      </p:sp>
      <p:sp>
        <p:nvSpPr>
          <p:cNvPr id="17" name="Shape 15"/>
          <p:cNvSpPr/>
          <p:nvPr/>
        </p:nvSpPr>
        <p:spPr>
          <a:xfrm rot="5400000">
            <a:off x="5422392" y="1371600"/>
            <a:ext cx="109728" cy="128016"/>
          </a:xfrm>
          <a:prstGeom prst="triangle">
            <a:avLst/>
          </a:prstGeom>
          <a:solidFill>
            <a:srgbClr val="94A3B8"/>
          </a:solidFill>
          <a:ln/>
        </p:spPr>
        <p:txBody>
          <a:bodyPr/>
          <a:lstStyle/>
          <a:p>
            <a:endParaRPr lang="en-UA"/>
          </a:p>
        </p:txBody>
      </p:sp>
      <p:sp>
        <p:nvSpPr>
          <p:cNvPr id="18" name="Shape 16"/>
          <p:cNvSpPr/>
          <p:nvPr/>
        </p:nvSpPr>
        <p:spPr>
          <a:xfrm>
            <a:off x="5577840" y="1143000"/>
            <a:ext cx="1280160" cy="594360"/>
          </a:xfrm>
          <a:prstGeom prst="roundRect">
            <a:avLst>
              <a:gd name="adj" fmla="val 12308"/>
            </a:avLst>
          </a:prstGeom>
          <a:solidFill>
            <a:srgbClr val="7C3AED"/>
          </a:solidFill>
          <a:ln/>
          <a:effectLst>
            <a:outerShdw blurRad="76200" dist="25400" dir="8100000" algn="bl" rotWithShape="0">
              <a:srgbClr val="000000">
                <a:alpha val="12000"/>
              </a:srgbClr>
            </a:outerShdw>
          </a:effectLst>
        </p:spPr>
        <p:txBody>
          <a:bodyPr/>
          <a:lstStyle/>
          <a:p>
            <a:endParaRPr lang="en-UA"/>
          </a:p>
        </p:txBody>
      </p:sp>
      <p:sp>
        <p:nvSpPr>
          <p:cNvPr id="19" name="Text 17"/>
          <p:cNvSpPr/>
          <p:nvPr/>
        </p:nvSpPr>
        <p:spPr>
          <a:xfrm>
            <a:off x="5577840" y="1143000"/>
            <a:ext cx="1280160" cy="594360"/>
          </a:xfrm>
          <a:prstGeom prst="rect">
            <a:avLst/>
          </a:prstGeom>
          <a:noFill/>
          <a:ln/>
        </p:spPr>
        <p:txBody>
          <a:bodyPr wrap="square" lIns="25400" tIns="25400" rIns="25400" bIns="254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LogReg</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or RF</a:t>
            </a:r>
            <a:endParaRPr lang="en-US" sz="900" dirty="0"/>
          </a:p>
        </p:txBody>
      </p:sp>
      <p:sp>
        <p:nvSpPr>
          <p:cNvPr id="20" name="Shape 18"/>
          <p:cNvSpPr/>
          <p:nvPr/>
        </p:nvSpPr>
        <p:spPr>
          <a:xfrm>
            <a:off x="6903720" y="1426464"/>
            <a:ext cx="201168" cy="22860"/>
          </a:xfrm>
          <a:prstGeom prst="rect">
            <a:avLst/>
          </a:prstGeom>
          <a:solidFill>
            <a:srgbClr val="94A3B8"/>
          </a:solidFill>
          <a:ln/>
        </p:spPr>
        <p:txBody>
          <a:bodyPr/>
          <a:lstStyle/>
          <a:p>
            <a:endParaRPr lang="en-UA"/>
          </a:p>
        </p:txBody>
      </p:sp>
      <p:sp>
        <p:nvSpPr>
          <p:cNvPr id="21" name="Shape 19"/>
          <p:cNvSpPr/>
          <p:nvPr/>
        </p:nvSpPr>
        <p:spPr>
          <a:xfrm rot="5400000">
            <a:off x="7068312" y="1371600"/>
            <a:ext cx="109728" cy="128016"/>
          </a:xfrm>
          <a:prstGeom prst="triangle">
            <a:avLst/>
          </a:prstGeom>
          <a:solidFill>
            <a:srgbClr val="94A3B8"/>
          </a:solidFill>
          <a:ln/>
        </p:spPr>
        <p:txBody>
          <a:bodyPr/>
          <a:lstStyle/>
          <a:p>
            <a:endParaRPr lang="en-UA"/>
          </a:p>
        </p:txBody>
      </p:sp>
      <p:sp>
        <p:nvSpPr>
          <p:cNvPr id="22" name="Shape 20"/>
          <p:cNvSpPr/>
          <p:nvPr/>
        </p:nvSpPr>
        <p:spPr>
          <a:xfrm>
            <a:off x="7223760" y="1143000"/>
            <a:ext cx="1005840" cy="594360"/>
          </a:xfrm>
          <a:prstGeom prst="roundRect">
            <a:avLst>
              <a:gd name="adj" fmla="val 12308"/>
            </a:avLst>
          </a:prstGeom>
          <a:solidFill>
            <a:srgbClr val="059669"/>
          </a:solidFill>
          <a:ln/>
          <a:effectLst>
            <a:outerShdw blurRad="76200" dist="25400" dir="8100000" algn="bl" rotWithShape="0">
              <a:srgbClr val="000000">
                <a:alpha val="12000"/>
              </a:srgbClr>
            </a:outerShdw>
          </a:effectLst>
        </p:spPr>
        <p:txBody>
          <a:bodyPr/>
          <a:lstStyle/>
          <a:p>
            <a:endParaRPr lang="en-UA"/>
          </a:p>
        </p:txBody>
      </p:sp>
      <p:sp>
        <p:nvSpPr>
          <p:cNvPr id="23" name="Text 21"/>
          <p:cNvSpPr/>
          <p:nvPr/>
        </p:nvSpPr>
        <p:spPr>
          <a:xfrm>
            <a:off x="7223760" y="1143000"/>
            <a:ext cx="1005840" cy="594360"/>
          </a:xfrm>
          <a:prstGeom prst="rect">
            <a:avLst/>
          </a:prstGeom>
          <a:noFill/>
          <a:ln/>
        </p:spPr>
        <p:txBody>
          <a:bodyPr wrap="square" lIns="25400" tIns="25400" rIns="25400" bIns="254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F1</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macro</a:t>
            </a:r>
            <a:endParaRPr lang="en-US" sz="900" dirty="0"/>
          </a:p>
        </p:txBody>
      </p:sp>
      <p:sp>
        <p:nvSpPr>
          <p:cNvPr id="24" name="Shape 22"/>
          <p:cNvSpPr/>
          <p:nvPr/>
        </p:nvSpPr>
        <p:spPr>
          <a:xfrm>
            <a:off x="274320" y="1920240"/>
            <a:ext cx="4846320" cy="1051560"/>
          </a:xfrm>
          <a:prstGeom prst="roundRect">
            <a:avLst>
              <a:gd name="adj" fmla="val 5217"/>
            </a:avLst>
          </a:prstGeom>
          <a:solidFill>
            <a:srgbClr val="F0FDFA"/>
          </a:solidFill>
          <a:ln/>
        </p:spPr>
        <p:txBody>
          <a:bodyPr/>
          <a:lstStyle/>
          <a:p>
            <a:endParaRPr lang="en-UA"/>
          </a:p>
        </p:txBody>
      </p:sp>
      <p:sp>
        <p:nvSpPr>
          <p:cNvPr id="25" name="Text 23"/>
          <p:cNvSpPr/>
          <p:nvPr/>
        </p:nvSpPr>
        <p:spPr>
          <a:xfrm>
            <a:off x="365760" y="1965960"/>
            <a:ext cx="1097280" cy="182880"/>
          </a:xfrm>
          <a:prstGeom prst="rect">
            <a:avLst/>
          </a:prstGeom>
          <a:noFill/>
          <a:ln/>
        </p:spPr>
        <p:txBody>
          <a:bodyPr wrap="square" lIns="0" tIns="0" rIns="0" bIns="0" rtlCol="0" anchor="ctr"/>
          <a:lstStyle/>
          <a:p>
            <a:pPr marL="0" indent="0">
              <a:buNone/>
            </a:pPr>
            <a:r>
              <a:rPr lang="en-US" sz="800" b="1" dirty="0">
                <a:solidFill>
                  <a:srgbClr val="0E7490"/>
                </a:solidFill>
                <a:latin typeface="Trebuchet MS" pitchFamily="34" charset="0"/>
                <a:ea typeface="Trebuchet MS" pitchFamily="34" charset="-122"/>
                <a:cs typeface="Trebuchet MS" pitchFamily="34" charset="-120"/>
              </a:rPr>
              <a:t>DeepWalk</a:t>
            </a:r>
            <a:endParaRPr lang="en-US" sz="800" dirty="0"/>
          </a:p>
        </p:txBody>
      </p:sp>
      <p:sp>
        <p:nvSpPr>
          <p:cNvPr id="26" name="Text 24"/>
          <p:cNvSpPr/>
          <p:nvPr/>
        </p:nvSpPr>
        <p:spPr>
          <a:xfrm>
            <a:off x="365760" y="2130552"/>
            <a:ext cx="1097280" cy="182880"/>
          </a:xfrm>
          <a:prstGeom prst="rect">
            <a:avLst/>
          </a:prstGeom>
          <a:noFill/>
          <a:ln/>
        </p:spPr>
        <p:txBody>
          <a:bodyPr wrap="square" lIns="0" tIns="0" rIns="0" bIns="0" rtlCol="0" anchor="ctr"/>
          <a:lstStyle/>
          <a:p>
            <a:pPr marL="0" indent="0">
              <a:buNone/>
            </a:pPr>
            <a:r>
              <a:rPr lang="en-US" sz="700" dirty="0">
                <a:solidFill>
                  <a:srgbClr val="475569"/>
                </a:solidFill>
                <a:latin typeface="Calibri" pitchFamily="34" charset="0"/>
                <a:ea typeface="Calibri" pitchFamily="34" charset="-122"/>
                <a:cs typeface="Calibri" pitchFamily="34" charset="-120"/>
              </a:rPr>
              <a:t>random walks → Word2Vec</a:t>
            </a:r>
            <a:endParaRPr lang="en-US" sz="700" dirty="0"/>
          </a:p>
        </p:txBody>
      </p:sp>
      <p:sp>
        <p:nvSpPr>
          <p:cNvPr id="27" name="Text 25"/>
          <p:cNvSpPr/>
          <p:nvPr/>
        </p:nvSpPr>
        <p:spPr>
          <a:xfrm>
            <a:off x="1554480" y="1965960"/>
            <a:ext cx="1097280" cy="182880"/>
          </a:xfrm>
          <a:prstGeom prst="rect">
            <a:avLst/>
          </a:prstGeom>
          <a:noFill/>
          <a:ln/>
        </p:spPr>
        <p:txBody>
          <a:bodyPr wrap="square" lIns="0" tIns="0" rIns="0" bIns="0" rtlCol="0" anchor="ctr"/>
          <a:lstStyle/>
          <a:p>
            <a:pPr marL="0" indent="0">
              <a:buNone/>
            </a:pPr>
            <a:r>
              <a:rPr lang="en-US" sz="800" b="1" dirty="0">
                <a:solidFill>
                  <a:srgbClr val="0E7490"/>
                </a:solidFill>
                <a:latin typeface="Trebuchet MS" pitchFamily="34" charset="0"/>
                <a:ea typeface="Trebuchet MS" pitchFamily="34" charset="-122"/>
                <a:cs typeface="Trebuchet MS" pitchFamily="34" charset="-120"/>
              </a:rPr>
              <a:t>Node2Vec</a:t>
            </a:r>
            <a:endParaRPr lang="en-US" sz="800" dirty="0"/>
          </a:p>
        </p:txBody>
      </p:sp>
      <p:sp>
        <p:nvSpPr>
          <p:cNvPr id="28" name="Text 26"/>
          <p:cNvSpPr/>
          <p:nvPr/>
        </p:nvSpPr>
        <p:spPr>
          <a:xfrm>
            <a:off x="1554480" y="2130552"/>
            <a:ext cx="1097280" cy="182880"/>
          </a:xfrm>
          <a:prstGeom prst="rect">
            <a:avLst/>
          </a:prstGeom>
          <a:noFill/>
          <a:ln/>
        </p:spPr>
        <p:txBody>
          <a:bodyPr wrap="square" lIns="0" tIns="0" rIns="0" bIns="0" rtlCol="0" anchor="ctr"/>
          <a:lstStyle/>
          <a:p>
            <a:pPr marL="0" indent="0">
              <a:buNone/>
            </a:pPr>
            <a:r>
              <a:rPr lang="en-US" sz="700" dirty="0">
                <a:solidFill>
                  <a:srgbClr val="475569"/>
                </a:solidFill>
                <a:latin typeface="Calibri" pitchFamily="34" charset="0"/>
                <a:ea typeface="Calibri" pitchFamily="34" charset="-122"/>
                <a:cs typeface="Calibri" pitchFamily="34" charset="-120"/>
              </a:rPr>
              <a:t>biased walks → Word2Vec</a:t>
            </a:r>
            <a:endParaRPr lang="en-US" sz="700" dirty="0"/>
          </a:p>
        </p:txBody>
      </p:sp>
      <p:sp>
        <p:nvSpPr>
          <p:cNvPr id="29" name="Text 27"/>
          <p:cNvSpPr/>
          <p:nvPr/>
        </p:nvSpPr>
        <p:spPr>
          <a:xfrm>
            <a:off x="2743200" y="1965960"/>
            <a:ext cx="1097280" cy="182880"/>
          </a:xfrm>
          <a:prstGeom prst="rect">
            <a:avLst/>
          </a:prstGeom>
          <a:noFill/>
          <a:ln/>
        </p:spPr>
        <p:txBody>
          <a:bodyPr wrap="square" lIns="0" tIns="0" rIns="0" bIns="0" rtlCol="0" anchor="ctr"/>
          <a:lstStyle/>
          <a:p>
            <a:pPr marL="0" indent="0">
              <a:buNone/>
            </a:pPr>
            <a:r>
              <a:rPr lang="en-US" sz="800" b="1" dirty="0">
                <a:solidFill>
                  <a:srgbClr val="0E7490"/>
                </a:solidFill>
                <a:latin typeface="Trebuchet MS" pitchFamily="34" charset="0"/>
                <a:ea typeface="Trebuchet MS" pitchFamily="34" charset="-122"/>
                <a:cs typeface="Trebuchet MS" pitchFamily="34" charset="-120"/>
              </a:rPr>
              <a:t>Spectral</a:t>
            </a:r>
            <a:endParaRPr lang="en-US" sz="800" dirty="0"/>
          </a:p>
        </p:txBody>
      </p:sp>
      <p:sp>
        <p:nvSpPr>
          <p:cNvPr id="30" name="Text 28"/>
          <p:cNvSpPr/>
          <p:nvPr/>
        </p:nvSpPr>
        <p:spPr>
          <a:xfrm>
            <a:off x="2743200" y="2130552"/>
            <a:ext cx="1097280" cy="182880"/>
          </a:xfrm>
          <a:prstGeom prst="rect">
            <a:avLst/>
          </a:prstGeom>
          <a:noFill/>
          <a:ln/>
        </p:spPr>
        <p:txBody>
          <a:bodyPr wrap="square" lIns="0" tIns="0" rIns="0" bIns="0" rtlCol="0" anchor="ctr"/>
          <a:lstStyle/>
          <a:p>
            <a:pPr marL="0" indent="0">
              <a:buNone/>
            </a:pPr>
            <a:r>
              <a:rPr lang="en-US" sz="700" dirty="0">
                <a:solidFill>
                  <a:srgbClr val="475569"/>
                </a:solidFill>
                <a:latin typeface="Calibri" pitchFamily="34" charset="0"/>
                <a:ea typeface="Calibri" pitchFamily="34" charset="-122"/>
                <a:cs typeface="Calibri" pitchFamily="34" charset="-120"/>
              </a:rPr>
              <a:t>Laplacian eigenvectors</a:t>
            </a:r>
            <a:endParaRPr lang="en-US" sz="700" dirty="0"/>
          </a:p>
        </p:txBody>
      </p:sp>
      <p:sp>
        <p:nvSpPr>
          <p:cNvPr id="31" name="Text 29"/>
          <p:cNvSpPr/>
          <p:nvPr/>
        </p:nvSpPr>
        <p:spPr>
          <a:xfrm>
            <a:off x="3931920" y="1965960"/>
            <a:ext cx="1097280" cy="182880"/>
          </a:xfrm>
          <a:prstGeom prst="rect">
            <a:avLst/>
          </a:prstGeom>
          <a:noFill/>
          <a:ln/>
        </p:spPr>
        <p:txBody>
          <a:bodyPr wrap="square" lIns="0" tIns="0" rIns="0" bIns="0" rtlCol="0" anchor="ctr"/>
          <a:lstStyle/>
          <a:p>
            <a:pPr marL="0" indent="0">
              <a:buNone/>
            </a:pPr>
            <a:r>
              <a:rPr lang="en-US" sz="800" b="1" dirty="0">
                <a:solidFill>
                  <a:srgbClr val="0E7490"/>
                </a:solidFill>
                <a:latin typeface="Trebuchet MS" pitchFamily="34" charset="0"/>
                <a:ea typeface="Trebuchet MS" pitchFamily="34" charset="-122"/>
                <a:cs typeface="Trebuchet MS" pitchFamily="34" charset="-120"/>
              </a:rPr>
              <a:t>GRU-Walk</a:t>
            </a:r>
            <a:endParaRPr lang="en-US" sz="800" dirty="0"/>
          </a:p>
        </p:txBody>
      </p:sp>
      <p:sp>
        <p:nvSpPr>
          <p:cNvPr id="32" name="Text 30"/>
          <p:cNvSpPr/>
          <p:nvPr/>
        </p:nvSpPr>
        <p:spPr>
          <a:xfrm>
            <a:off x="3931920" y="2130552"/>
            <a:ext cx="1097280" cy="182880"/>
          </a:xfrm>
          <a:prstGeom prst="rect">
            <a:avLst/>
          </a:prstGeom>
          <a:noFill/>
          <a:ln/>
        </p:spPr>
        <p:txBody>
          <a:bodyPr wrap="square" lIns="0" tIns="0" rIns="0" bIns="0" rtlCol="0" anchor="ctr"/>
          <a:lstStyle/>
          <a:p>
            <a:pPr marL="0" indent="0">
              <a:buNone/>
            </a:pPr>
            <a:r>
              <a:rPr lang="en-US" sz="700" dirty="0">
                <a:solidFill>
                  <a:srgbClr val="475569"/>
                </a:solidFill>
                <a:latin typeface="Calibri" pitchFamily="34" charset="0"/>
                <a:ea typeface="Calibri" pitchFamily="34" charset="-122"/>
                <a:cs typeface="Calibri" pitchFamily="34" charset="-120"/>
              </a:rPr>
              <a:t>walks → GRU contrastive</a:t>
            </a:r>
            <a:endParaRPr lang="en-US" sz="700" dirty="0"/>
          </a:p>
        </p:txBody>
      </p:sp>
      <p:sp>
        <p:nvSpPr>
          <p:cNvPr id="33" name="Text 31"/>
          <p:cNvSpPr/>
          <p:nvPr/>
        </p:nvSpPr>
        <p:spPr>
          <a:xfrm>
            <a:off x="365760" y="2441448"/>
            <a:ext cx="1097280" cy="182880"/>
          </a:xfrm>
          <a:prstGeom prst="rect">
            <a:avLst/>
          </a:prstGeom>
          <a:noFill/>
          <a:ln/>
        </p:spPr>
        <p:txBody>
          <a:bodyPr wrap="square" lIns="0" tIns="0" rIns="0" bIns="0" rtlCol="0" anchor="ctr"/>
          <a:lstStyle/>
          <a:p>
            <a:pPr marL="0" indent="0">
              <a:buNone/>
            </a:pPr>
            <a:r>
              <a:rPr lang="en-US" sz="800" b="1" dirty="0">
                <a:solidFill>
                  <a:srgbClr val="0E7490"/>
                </a:solidFill>
                <a:latin typeface="Trebuchet MS" pitchFamily="34" charset="0"/>
                <a:ea typeface="Trebuchet MS" pitchFamily="34" charset="-122"/>
                <a:cs typeface="Trebuchet MS" pitchFamily="34" charset="-120"/>
              </a:rPr>
              <a:t>TransE</a:t>
            </a:r>
            <a:endParaRPr lang="en-US" sz="800" dirty="0"/>
          </a:p>
        </p:txBody>
      </p:sp>
      <p:sp>
        <p:nvSpPr>
          <p:cNvPr id="34" name="Text 32"/>
          <p:cNvSpPr/>
          <p:nvPr/>
        </p:nvSpPr>
        <p:spPr>
          <a:xfrm>
            <a:off x="365760" y="2606040"/>
            <a:ext cx="1097280" cy="182880"/>
          </a:xfrm>
          <a:prstGeom prst="rect">
            <a:avLst/>
          </a:prstGeom>
          <a:noFill/>
          <a:ln/>
        </p:spPr>
        <p:txBody>
          <a:bodyPr wrap="square" lIns="0" tIns="0" rIns="0" bIns="0" rtlCol="0" anchor="ctr"/>
          <a:lstStyle/>
          <a:p>
            <a:pPr marL="0" indent="0">
              <a:buNone/>
            </a:pPr>
            <a:r>
              <a:rPr lang="en-US" sz="700" dirty="0">
                <a:solidFill>
                  <a:srgbClr val="475569"/>
                </a:solidFill>
                <a:latin typeface="Calibri" pitchFamily="34" charset="0"/>
                <a:ea typeface="Calibri" pitchFamily="34" charset="-122"/>
                <a:cs typeface="Calibri" pitchFamily="34" charset="-120"/>
              </a:rPr>
              <a:t>h + r ≈ t</a:t>
            </a:r>
            <a:endParaRPr lang="en-US" sz="700" dirty="0"/>
          </a:p>
        </p:txBody>
      </p:sp>
      <p:sp>
        <p:nvSpPr>
          <p:cNvPr id="35" name="Text 33"/>
          <p:cNvSpPr/>
          <p:nvPr/>
        </p:nvSpPr>
        <p:spPr>
          <a:xfrm>
            <a:off x="1554480" y="2441448"/>
            <a:ext cx="1097280" cy="182880"/>
          </a:xfrm>
          <a:prstGeom prst="rect">
            <a:avLst/>
          </a:prstGeom>
          <a:noFill/>
          <a:ln/>
        </p:spPr>
        <p:txBody>
          <a:bodyPr wrap="square" lIns="0" tIns="0" rIns="0" bIns="0" rtlCol="0" anchor="ctr"/>
          <a:lstStyle/>
          <a:p>
            <a:pPr marL="0" indent="0">
              <a:buNone/>
            </a:pPr>
            <a:r>
              <a:rPr lang="en-US" sz="800" b="1" dirty="0">
                <a:solidFill>
                  <a:srgbClr val="0E7490"/>
                </a:solidFill>
                <a:latin typeface="Trebuchet MS" pitchFamily="34" charset="0"/>
                <a:ea typeface="Trebuchet MS" pitchFamily="34" charset="-122"/>
                <a:cs typeface="Trebuchet MS" pitchFamily="34" charset="-120"/>
              </a:rPr>
              <a:t>DistMult</a:t>
            </a:r>
            <a:endParaRPr lang="en-US" sz="800" dirty="0"/>
          </a:p>
        </p:txBody>
      </p:sp>
      <p:sp>
        <p:nvSpPr>
          <p:cNvPr id="36" name="Text 34"/>
          <p:cNvSpPr/>
          <p:nvPr/>
        </p:nvSpPr>
        <p:spPr>
          <a:xfrm>
            <a:off x="1554480" y="2606040"/>
            <a:ext cx="1097280" cy="182880"/>
          </a:xfrm>
          <a:prstGeom prst="rect">
            <a:avLst/>
          </a:prstGeom>
          <a:noFill/>
          <a:ln/>
        </p:spPr>
        <p:txBody>
          <a:bodyPr wrap="square" lIns="0" tIns="0" rIns="0" bIns="0" rtlCol="0" anchor="ctr"/>
          <a:lstStyle/>
          <a:p>
            <a:pPr marL="0" indent="0">
              <a:buNone/>
            </a:pPr>
            <a:r>
              <a:rPr lang="en-US" sz="700" dirty="0">
                <a:solidFill>
                  <a:srgbClr val="475569"/>
                </a:solidFill>
                <a:latin typeface="Calibri" pitchFamily="34" charset="0"/>
                <a:ea typeface="Calibri" pitchFamily="34" charset="-122"/>
                <a:cs typeface="Calibri" pitchFamily="34" charset="-120"/>
              </a:rPr>
              <a:t>bilinear hᵀ diag(r) t</a:t>
            </a:r>
            <a:endParaRPr lang="en-US" sz="700" dirty="0"/>
          </a:p>
        </p:txBody>
      </p:sp>
      <p:sp>
        <p:nvSpPr>
          <p:cNvPr id="37" name="Text 35"/>
          <p:cNvSpPr/>
          <p:nvPr/>
        </p:nvSpPr>
        <p:spPr>
          <a:xfrm>
            <a:off x="2743200" y="2441448"/>
            <a:ext cx="1097280" cy="182880"/>
          </a:xfrm>
          <a:prstGeom prst="rect">
            <a:avLst/>
          </a:prstGeom>
          <a:noFill/>
          <a:ln/>
        </p:spPr>
        <p:txBody>
          <a:bodyPr wrap="square" lIns="0" tIns="0" rIns="0" bIns="0" rtlCol="0" anchor="ctr"/>
          <a:lstStyle/>
          <a:p>
            <a:pPr marL="0" indent="0">
              <a:buNone/>
            </a:pPr>
            <a:r>
              <a:rPr lang="en-US" sz="800" b="1" dirty="0">
                <a:solidFill>
                  <a:srgbClr val="0E7490"/>
                </a:solidFill>
                <a:latin typeface="Trebuchet MS" pitchFamily="34" charset="0"/>
                <a:ea typeface="Trebuchet MS" pitchFamily="34" charset="-122"/>
                <a:cs typeface="Trebuchet MS" pitchFamily="34" charset="-120"/>
              </a:rPr>
              <a:t>DGI</a:t>
            </a:r>
            <a:endParaRPr lang="en-US" sz="800" dirty="0"/>
          </a:p>
        </p:txBody>
      </p:sp>
      <p:sp>
        <p:nvSpPr>
          <p:cNvPr id="38" name="Text 36"/>
          <p:cNvSpPr/>
          <p:nvPr/>
        </p:nvSpPr>
        <p:spPr>
          <a:xfrm>
            <a:off x="2743200" y="2606040"/>
            <a:ext cx="1097280" cy="182880"/>
          </a:xfrm>
          <a:prstGeom prst="rect">
            <a:avLst/>
          </a:prstGeom>
          <a:noFill/>
          <a:ln/>
        </p:spPr>
        <p:txBody>
          <a:bodyPr wrap="square" lIns="0" tIns="0" rIns="0" bIns="0" rtlCol="0" anchor="ctr"/>
          <a:lstStyle/>
          <a:p>
            <a:pPr marL="0" indent="0">
              <a:buNone/>
            </a:pPr>
            <a:r>
              <a:rPr lang="en-US" sz="700" dirty="0">
                <a:solidFill>
                  <a:srgbClr val="475569"/>
                </a:solidFill>
                <a:latin typeface="Calibri" pitchFamily="34" charset="0"/>
                <a:ea typeface="Calibri" pitchFamily="34" charset="-122"/>
                <a:cs typeface="Calibri" pitchFamily="34" charset="-120"/>
              </a:rPr>
              <a:t>contrastive GNN</a:t>
            </a:r>
            <a:endParaRPr lang="en-US" sz="700" dirty="0"/>
          </a:p>
        </p:txBody>
      </p:sp>
      <p:sp>
        <p:nvSpPr>
          <p:cNvPr id="41" name="Shape 39"/>
          <p:cNvSpPr/>
          <p:nvPr/>
        </p:nvSpPr>
        <p:spPr>
          <a:xfrm>
            <a:off x="5303520" y="1920240"/>
            <a:ext cx="3566160" cy="1051560"/>
          </a:xfrm>
          <a:prstGeom prst="roundRect">
            <a:avLst>
              <a:gd name="adj" fmla="val 5217"/>
            </a:avLst>
          </a:prstGeom>
          <a:solidFill>
            <a:srgbClr val="FEF2F2"/>
          </a:solidFill>
          <a:ln/>
        </p:spPr>
        <p:txBody>
          <a:bodyPr/>
          <a:lstStyle/>
          <a:p>
            <a:endParaRPr lang="en-UA"/>
          </a:p>
        </p:txBody>
      </p:sp>
      <p:sp>
        <p:nvSpPr>
          <p:cNvPr id="42" name="Text 40"/>
          <p:cNvSpPr/>
          <p:nvPr/>
        </p:nvSpPr>
        <p:spPr>
          <a:xfrm>
            <a:off x="5486400" y="1965960"/>
            <a:ext cx="3200400" cy="201168"/>
          </a:xfrm>
          <a:prstGeom prst="rect">
            <a:avLst/>
          </a:prstGeom>
          <a:noFill/>
          <a:ln/>
        </p:spPr>
        <p:txBody>
          <a:bodyPr wrap="square" lIns="0" tIns="0" rIns="0" bIns="0" rtlCol="0" anchor="ctr"/>
          <a:lstStyle/>
          <a:p>
            <a:pPr marL="0" indent="0">
              <a:buNone/>
            </a:pPr>
            <a:r>
              <a:rPr lang="en-US" sz="900" b="1" dirty="0">
                <a:solidFill>
                  <a:srgbClr val="DC2626"/>
                </a:solidFill>
                <a:latin typeface="Calibri" pitchFamily="34" charset="0"/>
                <a:ea typeface="Calibri" pitchFamily="34" charset="-122"/>
                <a:cs typeface="Calibri" pitchFamily="34" charset="-120"/>
              </a:rPr>
              <a:t>FINDING 1</a:t>
            </a:r>
            <a:endParaRPr lang="en-US" sz="900" dirty="0"/>
          </a:p>
        </p:txBody>
      </p:sp>
      <p:sp>
        <p:nvSpPr>
          <p:cNvPr id="43" name="Text 41"/>
          <p:cNvSpPr/>
          <p:nvPr/>
        </p:nvSpPr>
        <p:spPr>
          <a:xfrm>
            <a:off x="5486400" y="2167128"/>
            <a:ext cx="3200400" cy="777240"/>
          </a:xfrm>
          <a:prstGeom prst="rect">
            <a:avLst/>
          </a:prstGeom>
          <a:noFill/>
          <a:ln/>
        </p:spPr>
        <p:txBody>
          <a:bodyPr wrap="square" lIns="0" tIns="0" rIns="0" bIns="0" rtlCol="0" anchor="ctr"/>
          <a:lstStyle/>
          <a:p>
            <a:pPr marL="0" indent="0">
              <a:lnSpc>
                <a:spcPct val="125000"/>
              </a:lnSpc>
              <a:buNone/>
            </a:pPr>
            <a:r>
              <a:rPr lang="en-US" sz="850" dirty="0">
                <a:solidFill>
                  <a:srgbClr val="1E293B"/>
                </a:solidFill>
                <a:latin typeface="Calibri" pitchFamily="34" charset="0"/>
                <a:ea typeface="Calibri" pitchFamily="34" charset="-122"/>
                <a:cs typeface="Calibri" pitchFamily="34" charset="-120"/>
              </a:rPr>
              <a:t>Same embedding, different classifier:</a:t>
            </a:r>
            <a:endParaRPr lang="en-US" sz="850" dirty="0"/>
          </a:p>
          <a:p>
            <a:pPr marL="0" indent="0">
              <a:lnSpc>
                <a:spcPct val="125000"/>
              </a:lnSpc>
              <a:buNone/>
            </a:pPr>
            <a:r>
              <a:rPr lang="en-US" sz="850" dirty="0">
                <a:solidFill>
                  <a:srgbClr val="1E293B"/>
                </a:solidFill>
                <a:latin typeface="Calibri" pitchFamily="34" charset="0"/>
                <a:ea typeface="Calibri" pitchFamily="34" charset="-122"/>
                <a:cs typeface="Calibri" pitchFamily="34" charset="-120"/>
              </a:rPr>
              <a:t>Node2Vec + LogReg = 0.59</a:t>
            </a:r>
            <a:endParaRPr lang="en-US" sz="850" dirty="0"/>
          </a:p>
          <a:p>
            <a:pPr marL="0" indent="0">
              <a:lnSpc>
                <a:spcPct val="125000"/>
              </a:lnSpc>
              <a:buNone/>
            </a:pPr>
            <a:r>
              <a:rPr lang="en-US" sz="850" dirty="0">
                <a:solidFill>
                  <a:srgbClr val="1E293B"/>
                </a:solidFill>
                <a:latin typeface="Calibri" pitchFamily="34" charset="0"/>
                <a:ea typeface="Calibri" pitchFamily="34" charset="-122"/>
                <a:cs typeface="Calibri" pitchFamily="34" charset="-120"/>
              </a:rPr>
              <a:t>Node2Vec + RF = 0.76</a:t>
            </a:r>
            <a:endParaRPr lang="en-US" sz="850" dirty="0"/>
          </a:p>
          <a:p>
            <a:pPr marL="0" indent="0">
              <a:lnSpc>
                <a:spcPct val="125000"/>
              </a:lnSpc>
              <a:buNone/>
            </a:pPr>
            <a:r>
              <a:rPr lang="en-US" sz="850" dirty="0">
                <a:solidFill>
                  <a:srgbClr val="1E293B"/>
                </a:solidFill>
                <a:latin typeface="Calibri" pitchFamily="34" charset="0"/>
                <a:ea typeface="Calibri" pitchFamily="34" charset="-122"/>
                <a:cs typeface="Calibri" pitchFamily="34" charset="-120"/>
              </a:rPr>
              <a:t>Δ = +17 points</a:t>
            </a:r>
            <a:endParaRPr lang="en-US" sz="850" dirty="0"/>
          </a:p>
        </p:txBody>
      </p:sp>
      <p:sp>
        <p:nvSpPr>
          <p:cNvPr id="44" name="Text 42"/>
          <p:cNvSpPr/>
          <p:nvPr/>
        </p:nvSpPr>
        <p:spPr>
          <a:xfrm>
            <a:off x="274320" y="3246120"/>
            <a:ext cx="5486400" cy="274320"/>
          </a:xfrm>
          <a:prstGeom prst="rect">
            <a:avLst/>
          </a:prstGeom>
          <a:noFill/>
          <a:ln/>
        </p:spPr>
        <p:txBody>
          <a:bodyPr wrap="square" lIns="0" tIns="0" rIns="0" bIns="0" rtlCol="0" anchor="ctr"/>
          <a:lstStyle/>
          <a:p>
            <a:pPr marL="0" indent="0">
              <a:buNone/>
            </a:pPr>
            <a:r>
              <a:rPr lang="en-US" sz="1100" b="1" dirty="0">
                <a:solidFill>
                  <a:srgbClr val="6D28D9"/>
                </a:solidFill>
                <a:latin typeface="Trebuchet MS" pitchFamily="34" charset="0"/>
                <a:ea typeface="Trebuchet MS" pitchFamily="34" charset="-122"/>
                <a:cs typeface="Trebuchet MS" pitchFamily="34" charset="-120"/>
              </a:rPr>
              <a:t>Path B: Supervised end-to-end (GraphSAGE, GAT)</a:t>
            </a:r>
            <a:endParaRPr lang="en-US" sz="1100" dirty="0"/>
          </a:p>
        </p:txBody>
      </p:sp>
      <p:sp>
        <p:nvSpPr>
          <p:cNvPr id="45" name="Shape 43"/>
          <p:cNvSpPr/>
          <p:nvPr/>
        </p:nvSpPr>
        <p:spPr>
          <a:xfrm>
            <a:off x="274320" y="3611880"/>
            <a:ext cx="1097280" cy="594360"/>
          </a:xfrm>
          <a:prstGeom prst="roundRect">
            <a:avLst>
              <a:gd name="adj" fmla="val 12308"/>
            </a:avLst>
          </a:prstGeom>
          <a:solidFill>
            <a:srgbClr val="1E293B"/>
          </a:solidFill>
          <a:ln/>
          <a:effectLst>
            <a:outerShdw blurRad="76200" dist="25400" dir="8100000" algn="bl" rotWithShape="0">
              <a:srgbClr val="000000">
                <a:alpha val="12000"/>
              </a:srgbClr>
            </a:outerShdw>
          </a:effectLst>
        </p:spPr>
        <p:txBody>
          <a:bodyPr/>
          <a:lstStyle/>
          <a:p>
            <a:endParaRPr lang="en-UA"/>
          </a:p>
        </p:txBody>
      </p:sp>
      <p:sp>
        <p:nvSpPr>
          <p:cNvPr id="46" name="Text 44"/>
          <p:cNvSpPr/>
          <p:nvPr/>
        </p:nvSpPr>
        <p:spPr>
          <a:xfrm>
            <a:off x="274320" y="3611880"/>
            <a:ext cx="1097280" cy="594360"/>
          </a:xfrm>
          <a:prstGeom prst="rect">
            <a:avLst/>
          </a:prstGeom>
          <a:noFill/>
          <a:ln/>
        </p:spPr>
        <p:txBody>
          <a:bodyPr wrap="square" lIns="25400" tIns="25400" rIns="25400" bIns="254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Graph +</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Features</a:t>
            </a:r>
            <a:endParaRPr lang="en-US" sz="900" dirty="0"/>
          </a:p>
        </p:txBody>
      </p:sp>
      <p:sp>
        <p:nvSpPr>
          <p:cNvPr id="47" name="Shape 45"/>
          <p:cNvSpPr/>
          <p:nvPr/>
        </p:nvSpPr>
        <p:spPr>
          <a:xfrm>
            <a:off x="1417320" y="3895344"/>
            <a:ext cx="201168" cy="22860"/>
          </a:xfrm>
          <a:prstGeom prst="rect">
            <a:avLst/>
          </a:prstGeom>
          <a:solidFill>
            <a:srgbClr val="94A3B8"/>
          </a:solidFill>
          <a:ln/>
        </p:spPr>
        <p:txBody>
          <a:bodyPr/>
          <a:lstStyle/>
          <a:p>
            <a:endParaRPr lang="en-UA"/>
          </a:p>
        </p:txBody>
      </p:sp>
      <p:sp>
        <p:nvSpPr>
          <p:cNvPr id="48" name="Shape 46"/>
          <p:cNvSpPr/>
          <p:nvPr/>
        </p:nvSpPr>
        <p:spPr>
          <a:xfrm rot="5400000">
            <a:off x="1581912" y="3840480"/>
            <a:ext cx="109728" cy="128016"/>
          </a:xfrm>
          <a:prstGeom prst="triangle">
            <a:avLst/>
          </a:prstGeom>
          <a:solidFill>
            <a:srgbClr val="94A3B8"/>
          </a:solidFill>
          <a:ln/>
        </p:spPr>
        <p:txBody>
          <a:bodyPr/>
          <a:lstStyle/>
          <a:p>
            <a:endParaRPr lang="en-UA"/>
          </a:p>
        </p:txBody>
      </p:sp>
      <p:sp>
        <p:nvSpPr>
          <p:cNvPr id="49" name="Shape 47"/>
          <p:cNvSpPr/>
          <p:nvPr/>
        </p:nvSpPr>
        <p:spPr>
          <a:xfrm>
            <a:off x="1737360" y="3611880"/>
            <a:ext cx="1554480" cy="594360"/>
          </a:xfrm>
          <a:prstGeom prst="roundRect">
            <a:avLst>
              <a:gd name="adj" fmla="val 12308"/>
            </a:avLst>
          </a:prstGeom>
          <a:solidFill>
            <a:srgbClr val="6D28D9"/>
          </a:solidFill>
          <a:ln/>
          <a:effectLst>
            <a:outerShdw blurRad="76200" dist="25400" dir="8100000" algn="bl" rotWithShape="0">
              <a:srgbClr val="000000">
                <a:alpha val="12000"/>
              </a:srgbClr>
            </a:outerShdw>
          </a:effectLst>
        </p:spPr>
        <p:txBody>
          <a:bodyPr/>
          <a:lstStyle/>
          <a:p>
            <a:endParaRPr lang="en-UA"/>
          </a:p>
        </p:txBody>
      </p:sp>
      <p:sp>
        <p:nvSpPr>
          <p:cNvPr id="50" name="Text 48"/>
          <p:cNvSpPr/>
          <p:nvPr/>
        </p:nvSpPr>
        <p:spPr>
          <a:xfrm>
            <a:off x="1737360" y="3611880"/>
            <a:ext cx="1554480" cy="594360"/>
          </a:xfrm>
          <a:prstGeom prst="rect">
            <a:avLst/>
          </a:prstGeom>
          <a:noFill/>
          <a:ln/>
        </p:spPr>
        <p:txBody>
          <a:bodyPr wrap="square" lIns="25400" tIns="25400" rIns="25400" bIns="254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GNN</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encoder</a:t>
            </a:r>
            <a:endParaRPr lang="en-US" sz="900" dirty="0"/>
          </a:p>
        </p:txBody>
      </p:sp>
      <p:sp>
        <p:nvSpPr>
          <p:cNvPr id="51" name="Shape 49"/>
          <p:cNvSpPr/>
          <p:nvPr/>
        </p:nvSpPr>
        <p:spPr>
          <a:xfrm>
            <a:off x="3337560" y="3895344"/>
            <a:ext cx="201168" cy="22860"/>
          </a:xfrm>
          <a:prstGeom prst="rect">
            <a:avLst/>
          </a:prstGeom>
          <a:solidFill>
            <a:srgbClr val="94A3B8"/>
          </a:solidFill>
          <a:ln/>
        </p:spPr>
        <p:txBody>
          <a:bodyPr/>
          <a:lstStyle/>
          <a:p>
            <a:endParaRPr lang="en-UA"/>
          </a:p>
        </p:txBody>
      </p:sp>
      <p:sp>
        <p:nvSpPr>
          <p:cNvPr id="52" name="Shape 50"/>
          <p:cNvSpPr/>
          <p:nvPr/>
        </p:nvSpPr>
        <p:spPr>
          <a:xfrm rot="5400000">
            <a:off x="3502152" y="3840480"/>
            <a:ext cx="109728" cy="128016"/>
          </a:xfrm>
          <a:prstGeom prst="triangle">
            <a:avLst/>
          </a:prstGeom>
          <a:solidFill>
            <a:srgbClr val="94A3B8"/>
          </a:solidFill>
          <a:ln/>
        </p:spPr>
        <p:txBody>
          <a:bodyPr/>
          <a:lstStyle/>
          <a:p>
            <a:endParaRPr lang="en-UA"/>
          </a:p>
        </p:txBody>
      </p:sp>
      <p:sp>
        <p:nvSpPr>
          <p:cNvPr id="53" name="Shape 51"/>
          <p:cNvSpPr/>
          <p:nvPr/>
        </p:nvSpPr>
        <p:spPr>
          <a:xfrm>
            <a:off x="3657600" y="3520440"/>
            <a:ext cx="1554480" cy="777240"/>
          </a:xfrm>
          <a:prstGeom prst="roundRect">
            <a:avLst>
              <a:gd name="adj" fmla="val 9412"/>
            </a:avLst>
          </a:prstGeom>
          <a:solidFill>
            <a:srgbClr val="F5F3FF"/>
          </a:solidFill>
          <a:ln/>
          <a:effectLst>
            <a:outerShdw blurRad="76200" dist="25400" dir="8100000" algn="bl" rotWithShape="0">
              <a:srgbClr val="000000">
                <a:alpha val="12000"/>
              </a:srgbClr>
            </a:outerShdw>
          </a:effectLst>
        </p:spPr>
        <p:txBody>
          <a:bodyPr/>
          <a:lstStyle/>
          <a:p>
            <a:endParaRPr lang="en-UA"/>
          </a:p>
        </p:txBody>
      </p:sp>
      <p:sp>
        <p:nvSpPr>
          <p:cNvPr id="54" name="Shape 52"/>
          <p:cNvSpPr/>
          <p:nvPr/>
        </p:nvSpPr>
        <p:spPr>
          <a:xfrm>
            <a:off x="3657600" y="3520440"/>
            <a:ext cx="1554480" cy="36576"/>
          </a:xfrm>
          <a:prstGeom prst="rect">
            <a:avLst/>
          </a:prstGeom>
          <a:solidFill>
            <a:srgbClr val="059669"/>
          </a:solidFill>
          <a:ln/>
        </p:spPr>
        <p:txBody>
          <a:bodyPr/>
          <a:lstStyle/>
          <a:p>
            <a:endParaRPr lang="en-UA"/>
          </a:p>
        </p:txBody>
      </p:sp>
      <p:sp>
        <p:nvSpPr>
          <p:cNvPr id="55" name="Text 53"/>
          <p:cNvSpPr/>
          <p:nvPr/>
        </p:nvSpPr>
        <p:spPr>
          <a:xfrm>
            <a:off x="3657600" y="3584448"/>
            <a:ext cx="1554480" cy="320040"/>
          </a:xfrm>
          <a:prstGeom prst="rect">
            <a:avLst/>
          </a:prstGeom>
          <a:noFill/>
          <a:ln/>
        </p:spPr>
        <p:txBody>
          <a:bodyPr wrap="square" lIns="0" tIns="0" rIns="0" bIns="0" rtlCol="0" anchor="ctr"/>
          <a:lstStyle/>
          <a:p>
            <a:pPr marL="0" indent="0" algn="ctr">
              <a:buNone/>
            </a:pPr>
            <a:r>
              <a:rPr lang="en-US" sz="900" b="1" dirty="0">
                <a:solidFill>
                  <a:srgbClr val="1E293B"/>
                </a:solidFill>
                <a:latin typeface="Calibri" pitchFamily="34" charset="0"/>
                <a:ea typeface="Calibri" pitchFamily="34" charset="-122"/>
                <a:cs typeface="Calibri" pitchFamily="34" charset="-120"/>
              </a:rPr>
              <a:t>Embedding</a:t>
            </a:r>
            <a:endParaRPr lang="en-US" sz="900" dirty="0"/>
          </a:p>
        </p:txBody>
      </p:sp>
      <p:sp>
        <p:nvSpPr>
          <p:cNvPr id="56" name="Text 54"/>
          <p:cNvSpPr/>
          <p:nvPr/>
        </p:nvSpPr>
        <p:spPr>
          <a:xfrm>
            <a:off x="3657600" y="3886200"/>
            <a:ext cx="1554480" cy="274320"/>
          </a:xfrm>
          <a:prstGeom prst="rect">
            <a:avLst/>
          </a:prstGeom>
          <a:noFill/>
          <a:ln/>
        </p:spPr>
        <p:txBody>
          <a:bodyPr wrap="square" lIns="0" tIns="0" rIns="0" bIns="0" rtlCol="0" anchor="ctr"/>
          <a:lstStyle/>
          <a:p>
            <a:pPr marL="0" indent="0" algn="ctr">
              <a:buNone/>
            </a:pPr>
            <a:r>
              <a:rPr lang="en-US" sz="800" b="1" dirty="0">
                <a:solidFill>
                  <a:srgbClr val="059669"/>
                </a:solidFill>
                <a:latin typeface="Calibri" pitchFamily="34" charset="0"/>
                <a:ea typeface="Calibri" pitchFamily="34" charset="-122"/>
                <a:cs typeface="Calibri" pitchFamily="34" charset="-120"/>
              </a:rPr>
              <a:t>⇄ JOINT TRAINING</a:t>
            </a:r>
            <a:endParaRPr lang="en-US" sz="800" dirty="0"/>
          </a:p>
        </p:txBody>
      </p:sp>
      <p:sp>
        <p:nvSpPr>
          <p:cNvPr id="57" name="Shape 55"/>
          <p:cNvSpPr/>
          <p:nvPr/>
        </p:nvSpPr>
        <p:spPr>
          <a:xfrm>
            <a:off x="5257800" y="3895344"/>
            <a:ext cx="201168" cy="22860"/>
          </a:xfrm>
          <a:prstGeom prst="rect">
            <a:avLst/>
          </a:prstGeom>
          <a:solidFill>
            <a:srgbClr val="94A3B8"/>
          </a:solidFill>
          <a:ln/>
        </p:spPr>
        <p:txBody>
          <a:bodyPr/>
          <a:lstStyle/>
          <a:p>
            <a:endParaRPr lang="en-UA"/>
          </a:p>
        </p:txBody>
      </p:sp>
      <p:sp>
        <p:nvSpPr>
          <p:cNvPr id="58" name="Shape 56"/>
          <p:cNvSpPr/>
          <p:nvPr/>
        </p:nvSpPr>
        <p:spPr>
          <a:xfrm rot="5400000">
            <a:off x="5422392" y="3840480"/>
            <a:ext cx="109728" cy="128016"/>
          </a:xfrm>
          <a:prstGeom prst="triangle">
            <a:avLst/>
          </a:prstGeom>
          <a:solidFill>
            <a:srgbClr val="94A3B8"/>
          </a:solidFill>
          <a:ln/>
        </p:spPr>
        <p:txBody>
          <a:bodyPr/>
          <a:lstStyle/>
          <a:p>
            <a:endParaRPr lang="en-UA"/>
          </a:p>
        </p:txBody>
      </p:sp>
      <p:sp>
        <p:nvSpPr>
          <p:cNvPr id="59" name="Shape 57"/>
          <p:cNvSpPr/>
          <p:nvPr/>
        </p:nvSpPr>
        <p:spPr>
          <a:xfrm>
            <a:off x="5577840" y="3611880"/>
            <a:ext cx="1280160" cy="594360"/>
          </a:xfrm>
          <a:prstGeom prst="roundRect">
            <a:avLst>
              <a:gd name="adj" fmla="val 12308"/>
            </a:avLst>
          </a:prstGeom>
          <a:solidFill>
            <a:srgbClr val="7C3AED"/>
          </a:solidFill>
          <a:ln/>
          <a:effectLst>
            <a:outerShdw blurRad="76200" dist="25400" dir="8100000" algn="bl" rotWithShape="0">
              <a:srgbClr val="000000">
                <a:alpha val="12000"/>
              </a:srgbClr>
            </a:outerShdw>
          </a:effectLst>
        </p:spPr>
        <p:txBody>
          <a:bodyPr/>
          <a:lstStyle/>
          <a:p>
            <a:endParaRPr lang="en-UA"/>
          </a:p>
        </p:txBody>
      </p:sp>
      <p:sp>
        <p:nvSpPr>
          <p:cNvPr id="60" name="Text 58"/>
          <p:cNvSpPr/>
          <p:nvPr/>
        </p:nvSpPr>
        <p:spPr>
          <a:xfrm>
            <a:off x="5577840" y="3611880"/>
            <a:ext cx="1280160" cy="594360"/>
          </a:xfrm>
          <a:prstGeom prst="rect">
            <a:avLst/>
          </a:prstGeom>
          <a:noFill/>
          <a:ln/>
        </p:spPr>
        <p:txBody>
          <a:bodyPr wrap="square" lIns="25400" tIns="25400" rIns="25400" bIns="254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Softmax</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classifier</a:t>
            </a:r>
            <a:endParaRPr lang="en-US" sz="900" dirty="0"/>
          </a:p>
        </p:txBody>
      </p:sp>
      <p:sp>
        <p:nvSpPr>
          <p:cNvPr id="61" name="Shape 59"/>
          <p:cNvSpPr/>
          <p:nvPr/>
        </p:nvSpPr>
        <p:spPr>
          <a:xfrm>
            <a:off x="6903720" y="3895344"/>
            <a:ext cx="201168" cy="22860"/>
          </a:xfrm>
          <a:prstGeom prst="rect">
            <a:avLst/>
          </a:prstGeom>
          <a:solidFill>
            <a:srgbClr val="94A3B8"/>
          </a:solidFill>
          <a:ln/>
        </p:spPr>
        <p:txBody>
          <a:bodyPr/>
          <a:lstStyle/>
          <a:p>
            <a:endParaRPr lang="en-UA"/>
          </a:p>
        </p:txBody>
      </p:sp>
      <p:sp>
        <p:nvSpPr>
          <p:cNvPr id="62" name="Shape 60"/>
          <p:cNvSpPr/>
          <p:nvPr/>
        </p:nvSpPr>
        <p:spPr>
          <a:xfrm rot="5400000">
            <a:off x="7068312" y="3840480"/>
            <a:ext cx="109728" cy="128016"/>
          </a:xfrm>
          <a:prstGeom prst="triangle">
            <a:avLst/>
          </a:prstGeom>
          <a:solidFill>
            <a:srgbClr val="94A3B8"/>
          </a:solidFill>
          <a:ln/>
        </p:spPr>
        <p:txBody>
          <a:bodyPr/>
          <a:lstStyle/>
          <a:p>
            <a:endParaRPr lang="en-UA"/>
          </a:p>
        </p:txBody>
      </p:sp>
      <p:sp>
        <p:nvSpPr>
          <p:cNvPr id="63" name="Shape 61"/>
          <p:cNvSpPr/>
          <p:nvPr/>
        </p:nvSpPr>
        <p:spPr>
          <a:xfrm>
            <a:off x="7223760" y="3611880"/>
            <a:ext cx="1005840" cy="594360"/>
          </a:xfrm>
          <a:prstGeom prst="roundRect">
            <a:avLst>
              <a:gd name="adj" fmla="val 12308"/>
            </a:avLst>
          </a:prstGeom>
          <a:solidFill>
            <a:srgbClr val="059669"/>
          </a:solidFill>
          <a:ln/>
          <a:effectLst>
            <a:outerShdw blurRad="76200" dist="25400" dir="8100000" algn="bl" rotWithShape="0">
              <a:srgbClr val="000000">
                <a:alpha val="12000"/>
              </a:srgbClr>
            </a:outerShdw>
          </a:effectLst>
        </p:spPr>
        <p:txBody>
          <a:bodyPr/>
          <a:lstStyle/>
          <a:p>
            <a:endParaRPr lang="en-UA"/>
          </a:p>
        </p:txBody>
      </p:sp>
      <p:sp>
        <p:nvSpPr>
          <p:cNvPr id="64" name="Text 62"/>
          <p:cNvSpPr/>
          <p:nvPr/>
        </p:nvSpPr>
        <p:spPr>
          <a:xfrm>
            <a:off x="7223760" y="3611880"/>
            <a:ext cx="1005840" cy="594360"/>
          </a:xfrm>
          <a:prstGeom prst="rect">
            <a:avLst/>
          </a:prstGeom>
          <a:noFill/>
          <a:ln/>
        </p:spPr>
        <p:txBody>
          <a:bodyPr wrap="square" lIns="25400" tIns="25400" rIns="25400" bIns="25400" rtlCol="0" anchor="ctr"/>
          <a:lstStyle/>
          <a:p>
            <a:pPr marL="0" indent="0" algn="ctr">
              <a:buNone/>
            </a:pPr>
            <a:r>
              <a:rPr lang="en-US" sz="900" b="1" dirty="0">
                <a:solidFill>
                  <a:srgbClr val="FFFFFF"/>
                </a:solidFill>
                <a:latin typeface="Calibri" pitchFamily="34" charset="0"/>
                <a:ea typeface="Calibri" pitchFamily="34" charset="-122"/>
                <a:cs typeface="Calibri" pitchFamily="34" charset="-120"/>
              </a:rPr>
              <a:t>F1</a:t>
            </a:r>
            <a:endParaRPr lang="en-US" sz="900" dirty="0"/>
          </a:p>
          <a:p>
            <a:pPr marL="0" indent="0" algn="ctr">
              <a:buNone/>
            </a:pPr>
            <a:r>
              <a:rPr lang="en-US" sz="900" b="1" dirty="0">
                <a:solidFill>
                  <a:srgbClr val="FFFFFF"/>
                </a:solidFill>
                <a:latin typeface="Calibri" pitchFamily="34" charset="0"/>
                <a:ea typeface="Calibri" pitchFamily="34" charset="-122"/>
                <a:cs typeface="Calibri" pitchFamily="34" charset="-120"/>
              </a:rPr>
              <a:t>macro</a:t>
            </a:r>
            <a:endParaRPr lang="en-US" sz="900" dirty="0"/>
          </a:p>
        </p:txBody>
      </p:sp>
      <p:sp>
        <p:nvSpPr>
          <p:cNvPr id="65" name="Text 63"/>
          <p:cNvSpPr/>
          <p:nvPr/>
        </p:nvSpPr>
        <p:spPr>
          <a:xfrm>
            <a:off x="1737360" y="4251960"/>
            <a:ext cx="5120640" cy="274320"/>
          </a:xfrm>
          <a:prstGeom prst="rect">
            <a:avLst/>
          </a:prstGeom>
          <a:noFill/>
          <a:ln/>
        </p:spPr>
        <p:txBody>
          <a:bodyPr wrap="square" lIns="0" tIns="0" rIns="0" bIns="0" rtlCol="0" anchor="ctr"/>
          <a:lstStyle/>
          <a:p>
            <a:pPr marL="0" indent="0" algn="ctr">
              <a:buNone/>
            </a:pPr>
            <a:r>
              <a:rPr lang="en-US" sz="800" i="1" dirty="0">
                <a:solidFill>
                  <a:srgbClr val="6D28D9"/>
                </a:solidFill>
                <a:latin typeface="Calibri" pitchFamily="34" charset="0"/>
                <a:ea typeface="Calibri" pitchFamily="34" charset="-122"/>
                <a:cs typeface="Calibri" pitchFamily="34" charset="-120"/>
              </a:rPr>
              <a:t>←←← gradients flow back through entire model ←←←</a:t>
            </a:r>
            <a:endParaRPr lang="en-US" sz="800" dirty="0"/>
          </a:p>
        </p:txBody>
      </p:sp>
      <p:sp>
        <p:nvSpPr>
          <p:cNvPr id="66" name="Text 64"/>
          <p:cNvSpPr/>
          <p:nvPr/>
        </p:nvSpPr>
        <p:spPr>
          <a:xfrm>
            <a:off x="274320" y="4572000"/>
            <a:ext cx="8595360" cy="274320"/>
          </a:xfrm>
          <a:prstGeom prst="rect">
            <a:avLst/>
          </a:prstGeom>
          <a:noFill/>
          <a:ln/>
        </p:spPr>
        <p:txBody>
          <a:bodyPr wrap="square" lIns="0" tIns="0" rIns="0" bIns="0" rtlCol="0" anchor="ctr"/>
          <a:lstStyle/>
          <a:p>
            <a:pPr marL="0" indent="0">
              <a:buNone/>
            </a:pPr>
            <a:r>
              <a:rPr lang="en-US" sz="900" dirty="0">
                <a:solidFill>
                  <a:srgbClr val="94A3B8"/>
                </a:solidFill>
                <a:latin typeface="Calibri" pitchFamily="34" charset="0"/>
                <a:ea typeface="Calibri" pitchFamily="34" charset="-122"/>
                <a:cs typeface="Calibri" pitchFamily="34" charset="-120"/>
              </a:rPr>
              <a:t>Key difference: Path A freezes embeddings, then trains a separate classifier. Path B trains embedding + classifier together. This is why GraphSAGE can reshape the embedding to fit class boundaries.</a:t>
            </a:r>
            <a:endParaRPr lang="en-US" sz="900" dirty="0"/>
          </a:p>
        </p:txBody>
      </p:sp>
      <p:sp>
        <p:nvSpPr>
          <p:cNvPr id="68" name="Text 13">
            <a:extLst>
              <a:ext uri="{FF2B5EF4-FFF2-40B4-BE49-F238E27FC236}">
                <a16:creationId xmlns:a16="http://schemas.microsoft.com/office/drawing/2014/main" id="{CCC9CDA7-5D1B-D7AA-82C8-AB0FDDF373BA}"/>
              </a:ext>
            </a:extLst>
          </p:cNvPr>
          <p:cNvSpPr/>
          <p:nvPr/>
        </p:nvSpPr>
        <p:spPr>
          <a:xfrm>
            <a:off x="8046720" y="4754880"/>
            <a:ext cx="914400" cy="274320"/>
          </a:xfrm>
          <a:prstGeom prst="rect">
            <a:avLst/>
          </a:prstGeom>
          <a:noFill/>
          <a:ln/>
        </p:spPr>
        <p:txBody>
          <a:bodyPr wrap="square" rtlCol="0" anchor="ctr"/>
          <a:lstStyle/>
          <a:p>
            <a:pPr marL="0" indent="0" algn="r">
              <a:buNone/>
            </a:pPr>
            <a:r>
              <a:rPr lang="en-US" sz="900" dirty="0">
                <a:solidFill>
                  <a:srgbClr val="94A3B8"/>
                </a:solidFill>
                <a:latin typeface="Calibri" pitchFamily="34" charset="0"/>
                <a:ea typeface="Calibri" pitchFamily="34" charset="-122"/>
                <a:cs typeface="Calibri" pitchFamily="34" charset="-120"/>
              </a:rPr>
              <a:t>9 / 34</a:t>
            </a:r>
            <a:endParaRPr lang="en-US" sz="900" dirty="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390</TotalTime>
  <Words>4644</Words>
  <Application>Microsoft Macintosh PowerPoint</Application>
  <PresentationFormat>On-screen Show (16:9)</PresentationFormat>
  <Paragraphs>671</Paragraphs>
  <Slides>33</Slides>
  <Notes>33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33</vt:i4>
      </vt:variant>
    </vt:vector>
  </HeadingPairs>
  <TitlesOfParts>
    <vt:vector size="40" baseType="lpstr">
      <vt:lpstr>Aptos</vt:lpstr>
      <vt:lpstr>Arial</vt:lpstr>
      <vt:lpstr>Calibri</vt:lpstr>
      <vt:lpstr>Consolas</vt:lpstr>
      <vt:lpstr>Trebuchet MS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Olha Baliasina &amp; Samuel Chapuis</dc:creator>
  <cp:lastModifiedBy>Olha Baliasina (Student at CentraleSupelec)</cp:lastModifiedBy>
  <cp:revision>6</cp:revision>
  <dcterms:created xsi:type="dcterms:W3CDTF">2026-02-18T14:09:30Z</dcterms:created>
  <dcterms:modified xsi:type="dcterms:W3CDTF">2026-02-24T13:37:44Z</dcterms:modified>
</cp:coreProperties>
</file>